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24"/>
  </p:notesMasterIdLst>
  <p:sldIdLst>
    <p:sldId id="256" r:id="rId2"/>
    <p:sldId id="258" r:id="rId3"/>
    <p:sldId id="268" r:id="rId4"/>
    <p:sldId id="272" r:id="rId5"/>
    <p:sldId id="257" r:id="rId6"/>
    <p:sldId id="264" r:id="rId7"/>
    <p:sldId id="259" r:id="rId8"/>
    <p:sldId id="260" r:id="rId9"/>
    <p:sldId id="261" r:id="rId10"/>
    <p:sldId id="276" r:id="rId11"/>
    <p:sldId id="262" r:id="rId12"/>
    <p:sldId id="265" r:id="rId13"/>
    <p:sldId id="263" r:id="rId14"/>
    <p:sldId id="267" r:id="rId15"/>
    <p:sldId id="266" r:id="rId16"/>
    <p:sldId id="269" r:id="rId17"/>
    <p:sldId id="270" r:id="rId18"/>
    <p:sldId id="271" r:id="rId19"/>
    <p:sldId id="273" r:id="rId20"/>
    <p:sldId id="274" r:id="rId21"/>
    <p:sldId id="275"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18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AA1C9-55E3-A945-9A13-A342F11F5260}" type="datetimeFigureOut">
              <a:rPr lang="en-US" smtClean="0"/>
              <a:t>13-03-06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F823E-4591-364A-AD11-A42B3DC22338}" type="slidenum">
              <a:rPr lang="en-US" smtClean="0"/>
              <a:t>‹#›</a:t>
            </a:fld>
            <a:endParaRPr lang="en-US"/>
          </a:p>
        </p:txBody>
      </p:sp>
    </p:spTree>
    <p:extLst>
      <p:ext uri="{BB962C8B-B14F-4D97-AF65-F5344CB8AC3E}">
        <p14:creationId xmlns:p14="http://schemas.microsoft.com/office/powerpoint/2010/main" val="829953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the mountains to the seashore (history, geography; grades 6 – 8).  A group of nine foreign students is visiting your school for one month as part of an international exchange program.  Don’t worry, they speak English!  The principal has asked your class to plan and budget a four-day tour of Alberta to help the visitors understand the province’s impact on the history and development of our country.  Plan your tour so that the visitors are shown sites that best capture the ways that Alberta has influenced our nation’s development.  Your task is to prepare a written tour itinerary, including an explanation of why each site was selected.  Include a map tracing the route for the four-day tour and a budget for the trip.”</a:t>
            </a:r>
          </a:p>
          <a:p>
            <a:endParaRPr lang="en-US" dirty="0"/>
          </a:p>
        </p:txBody>
      </p:sp>
      <p:sp>
        <p:nvSpPr>
          <p:cNvPr id="4" name="Slide Number Placeholder 3"/>
          <p:cNvSpPr>
            <a:spLocks noGrp="1"/>
          </p:cNvSpPr>
          <p:nvPr>
            <p:ph type="sldNum" sz="quarter" idx="10"/>
          </p:nvPr>
        </p:nvSpPr>
        <p:spPr/>
        <p:txBody>
          <a:bodyPr/>
          <a:lstStyle/>
          <a:p>
            <a:fld id="{B28F823E-4591-364A-AD11-A42B3DC22338}" type="slidenum">
              <a:rPr lang="en-US" smtClean="0"/>
              <a:t>14</a:t>
            </a:fld>
            <a:endParaRPr lang="en-US"/>
          </a:p>
        </p:txBody>
      </p:sp>
    </p:spTree>
    <p:extLst>
      <p:ext uri="{BB962C8B-B14F-4D97-AF65-F5344CB8AC3E}">
        <p14:creationId xmlns:p14="http://schemas.microsoft.com/office/powerpoint/2010/main" val="3787354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CA"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7D0065BE-0657-4A47-90AD-C21C55E16B19}" type="datetime4">
              <a:rPr lang="en-US" smtClean="0"/>
              <a:pPr/>
              <a:t>March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3,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62B1B13E-D5AF-485E-81A1-82A140076526}" type="datetime4">
              <a:rPr lang="en-US" smtClean="0"/>
              <a:pPr/>
              <a:t>March 3,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62B1B13E-D5AF-485E-81A1-82A140076526}" type="datetime4">
              <a:rPr lang="en-US" smtClean="0"/>
              <a:pPr/>
              <a:t>March 3,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62B1B13E-D5AF-485E-81A1-82A140076526}" type="datetime4">
              <a:rPr lang="en-US" smtClean="0"/>
              <a:pPr/>
              <a:t>March 3,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title style</a:t>
            </a:r>
            <a:endParaRPr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62B1B13E-D5AF-485E-81A1-82A140076526}" type="datetime4">
              <a:rPr lang="en-US" smtClean="0"/>
              <a:pPr/>
              <a:t>March 3,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title style</a:t>
            </a:r>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16C3AA4-67BE-44F7-809A-3582401494AF}" type="datetime4">
              <a:rPr lang="en-US" smtClean="0"/>
              <a:pPr/>
              <a:t>March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5172EEB-1769-4776-AD69-E7C1260563EB}" type="datetime4">
              <a:rPr lang="en-US" smtClean="0"/>
              <a:pPr/>
              <a:t>March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47BB8AF-C16A-4836-A92D-61834B5F0BA5}" type="datetime4">
              <a:rPr lang="en-US" smtClean="0"/>
              <a:pPr/>
              <a:t>March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CA"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2B1B13E-D5AF-485E-81A1-82A140076526}" type="datetime4">
              <a:rPr lang="en-US" smtClean="0"/>
              <a:pPr/>
              <a:t>March 3,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CA"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113A18F4-33C3-445B-924C-31108C51719C}" type="datetime4">
              <a:rPr lang="en-US" smtClean="0"/>
              <a:pPr/>
              <a:t>March 3,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3AF7543A-E259-478F-9E0D-57BA40E442B7}" type="datetime4">
              <a:rPr lang="en-US" smtClean="0"/>
              <a:pPr/>
              <a:t>March 3,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1EFB012D-77A1-44B0-BB26-329BA1EE55C9}" type="datetime4">
              <a:rPr lang="en-US" smtClean="0"/>
              <a:pPr/>
              <a:t>March 3,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3,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3, 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62B1B13E-D5AF-485E-81A1-82A140076526}" type="datetime4">
              <a:rPr lang="en-US" smtClean="0"/>
              <a:pPr/>
              <a:t>March 3, 2013</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hf sldNum="0" hdr="0" ftr="0" dt="0"/>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ld-pz.gse.harvard.edu/vt/VisibleThinking_html_files/03_ThinkingRoutines/03e_FairnessRoutines/CircleViewpoints/CircleViewpoints_Routine.html" TargetMode="Externa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Futura"/>
                <a:cs typeface="Futura"/>
              </a:rPr>
              <a:t>Performance Assessments for Understanding</a:t>
            </a:r>
            <a:endParaRPr lang="en-US" dirty="0">
              <a:latin typeface="Futura"/>
              <a:cs typeface="Futura"/>
            </a:endParaRPr>
          </a:p>
        </p:txBody>
      </p:sp>
      <p:sp>
        <p:nvSpPr>
          <p:cNvPr id="3" name="Subtitle 2"/>
          <p:cNvSpPr>
            <a:spLocks noGrp="1"/>
          </p:cNvSpPr>
          <p:nvPr>
            <p:ph type="subTitle" idx="1"/>
          </p:nvPr>
        </p:nvSpPr>
        <p:spPr/>
        <p:txBody>
          <a:bodyPr>
            <a:normAutofit/>
          </a:bodyPr>
          <a:lstStyle/>
          <a:p>
            <a:r>
              <a:rPr lang="en-US" sz="2400" dirty="0" smtClean="0"/>
              <a:t>System Learning Day </a:t>
            </a:r>
          </a:p>
          <a:p>
            <a:r>
              <a:rPr lang="en-US" sz="2400" dirty="0" smtClean="0"/>
              <a:t>Friday, March 8, 2013 </a:t>
            </a:r>
            <a:endParaRPr lang="en-US" sz="2400" dirty="0"/>
          </a:p>
        </p:txBody>
      </p:sp>
    </p:spTree>
    <p:extLst>
      <p:ext uri="{BB962C8B-B14F-4D97-AF65-F5344CB8AC3E}">
        <p14:creationId xmlns:p14="http://schemas.microsoft.com/office/powerpoint/2010/main" val="24526569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ioxassessment.com/images/PerformanceAssessment.jpg"/>
          <p:cNvPicPr/>
          <p:nvPr/>
        </p:nvPicPr>
        <p:blipFill>
          <a:blip r:embed="rId2">
            <a:extLst>
              <a:ext uri="{28A0092B-C50C-407E-A947-70E740481C1C}">
                <a14:useLocalDpi xmlns:a14="http://schemas.microsoft.com/office/drawing/2010/main" val="0"/>
              </a:ext>
            </a:extLst>
          </a:blip>
          <a:srcRect/>
          <a:stretch>
            <a:fillRect/>
          </a:stretch>
        </p:blipFill>
        <p:spPr bwMode="auto">
          <a:xfrm>
            <a:off x="986349" y="1080799"/>
            <a:ext cx="7188191" cy="4566370"/>
          </a:xfrm>
          <a:prstGeom prst="rect">
            <a:avLst/>
          </a:prstGeom>
          <a:noFill/>
          <a:ln>
            <a:noFill/>
          </a:ln>
        </p:spPr>
      </p:pic>
    </p:spTree>
    <p:extLst>
      <p:ext uri="{BB962C8B-B14F-4D97-AF65-F5344CB8AC3E}">
        <p14:creationId xmlns:p14="http://schemas.microsoft.com/office/powerpoint/2010/main" val="8760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Features of Performance Assessments</a:t>
            </a:r>
            <a:endParaRPr lang="en-US" sz="4000" dirty="0"/>
          </a:p>
        </p:txBody>
      </p:sp>
      <p:sp>
        <p:nvSpPr>
          <p:cNvPr id="3" name="Content Placeholder 2"/>
          <p:cNvSpPr>
            <a:spLocks noGrp="1"/>
          </p:cNvSpPr>
          <p:nvPr>
            <p:ph idx="1"/>
          </p:nvPr>
        </p:nvSpPr>
        <p:spPr>
          <a:xfrm>
            <a:off x="571500" y="1905000"/>
            <a:ext cx="5126136" cy="4114800"/>
          </a:xfrm>
        </p:spPr>
        <p:txBody>
          <a:bodyPr>
            <a:normAutofit/>
          </a:bodyPr>
          <a:lstStyle/>
          <a:p>
            <a:pPr marL="0" indent="0">
              <a:buNone/>
            </a:pPr>
            <a:r>
              <a:rPr lang="en-US" dirty="0" smtClean="0"/>
              <a:t>“Performance assessments – including various kinds of papers and projects – require students to make or do something more extended than answering a test question, and can assess higher-order thinking, especially if they ask students to support their choices or thesis, explain their reasoning, or show their work (</a:t>
            </a:r>
            <a:r>
              <a:rPr lang="en-US" dirty="0" err="1" smtClean="0"/>
              <a:t>Brookhart</a:t>
            </a:r>
            <a:r>
              <a:rPr lang="en-US" dirty="0" smtClean="0"/>
              <a:t>, 2010, p. 25)”</a:t>
            </a:r>
            <a:endParaRPr lang="en-US" dirty="0"/>
          </a:p>
        </p:txBody>
      </p:sp>
      <p:pic>
        <p:nvPicPr>
          <p:cNvPr id="4" name="Picture 3"/>
          <p:cNvPicPr>
            <a:picLocks noChangeAspect="1"/>
          </p:cNvPicPr>
          <p:nvPr/>
        </p:nvPicPr>
        <p:blipFill>
          <a:blip r:embed="rId2"/>
          <a:stretch>
            <a:fillRect/>
          </a:stretch>
        </p:blipFill>
        <p:spPr>
          <a:xfrm>
            <a:off x="5867156" y="1905000"/>
            <a:ext cx="2559738" cy="3850736"/>
          </a:xfrm>
          <a:prstGeom prst="rect">
            <a:avLst/>
          </a:prstGeom>
        </p:spPr>
      </p:pic>
    </p:spTree>
    <p:extLst>
      <p:ext uri="{BB962C8B-B14F-4D97-AF65-F5344CB8AC3E}">
        <p14:creationId xmlns:p14="http://schemas.microsoft.com/office/powerpoint/2010/main" val="10248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Features of Performance Tasks</a:t>
            </a:r>
            <a:endParaRPr lang="en-US" sz="4000" dirty="0"/>
          </a:p>
        </p:txBody>
      </p:sp>
      <p:sp>
        <p:nvSpPr>
          <p:cNvPr id="3" name="Content Placeholder 2"/>
          <p:cNvSpPr>
            <a:spLocks noGrp="1"/>
          </p:cNvSpPr>
          <p:nvPr>
            <p:ph idx="1"/>
          </p:nvPr>
        </p:nvSpPr>
        <p:spPr>
          <a:xfrm>
            <a:off x="571500" y="1748119"/>
            <a:ext cx="8001000" cy="4661646"/>
          </a:xfrm>
        </p:spPr>
        <p:txBody>
          <a:bodyPr>
            <a:normAutofit/>
          </a:bodyPr>
          <a:lstStyle/>
          <a:p>
            <a:r>
              <a:rPr lang="en-US" dirty="0" smtClean="0"/>
              <a:t>Complex challenges that mirror the issues and problems faced by adults</a:t>
            </a:r>
          </a:p>
          <a:p>
            <a:r>
              <a:rPr lang="en-US" dirty="0" smtClean="0"/>
              <a:t>Ranges in length from short-term tasks to long-term, multi-staged projects</a:t>
            </a:r>
          </a:p>
          <a:p>
            <a:r>
              <a:rPr lang="en-US" dirty="0" smtClean="0"/>
              <a:t>Yields one or more tangible products and performances</a:t>
            </a:r>
          </a:p>
          <a:p>
            <a:r>
              <a:rPr lang="en-US" dirty="0" smtClean="0"/>
              <a:t>Involve a real world or simulated setting and the kind of constraints, background “noise”, incentives, and opportunities an adult would find in a similar situation (</a:t>
            </a:r>
            <a:r>
              <a:rPr lang="en-US" dirty="0" err="1" smtClean="0"/>
              <a:t>ie</a:t>
            </a:r>
            <a:r>
              <a:rPr lang="en-US" dirty="0" smtClean="0"/>
              <a:t>. they are authentic)</a:t>
            </a:r>
            <a:endParaRPr lang="en-US" dirty="0"/>
          </a:p>
        </p:txBody>
      </p:sp>
    </p:spTree>
    <p:extLst>
      <p:ext uri="{BB962C8B-B14F-4D97-AF65-F5344CB8AC3E}">
        <p14:creationId xmlns:p14="http://schemas.microsoft.com/office/powerpoint/2010/main" val="79769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z="4000" dirty="0" smtClean="0"/>
              <a:t>Features of Performance Tasks</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Typically require the student to address an identified audience (real or simulated)</a:t>
            </a:r>
          </a:p>
          <a:p>
            <a:r>
              <a:rPr lang="en-US" dirty="0" smtClean="0"/>
              <a:t>Are based on a specific purpose that relates to the audience</a:t>
            </a:r>
          </a:p>
          <a:p>
            <a:r>
              <a:rPr lang="en-US" dirty="0" smtClean="0"/>
              <a:t>Allows students greater opportunity to personalize the task</a:t>
            </a:r>
          </a:p>
          <a:p>
            <a:r>
              <a:rPr lang="en-US" dirty="0"/>
              <a:t>T</a:t>
            </a:r>
            <a:r>
              <a:rPr lang="en-US" dirty="0" smtClean="0"/>
              <a:t>he task, evaluative criteria, and performance standards are known in advance and guide student work</a:t>
            </a:r>
          </a:p>
          <a:p>
            <a:pPr marL="0" indent="0">
              <a:buNone/>
            </a:pPr>
            <a:r>
              <a:rPr lang="en-US" sz="1700" dirty="0"/>
              <a:t>Source:  Wiggins &amp; </a:t>
            </a:r>
            <a:r>
              <a:rPr lang="en-US" sz="1700" dirty="0" err="1"/>
              <a:t>McTighe</a:t>
            </a:r>
            <a:r>
              <a:rPr lang="en-US" sz="1700" dirty="0"/>
              <a:t>.  (2005).  Understanding by Design (2</a:t>
            </a:r>
            <a:r>
              <a:rPr lang="en-US" sz="1700" baseline="30000" dirty="0"/>
              <a:t>nd</a:t>
            </a:r>
            <a:r>
              <a:rPr lang="en-US" sz="1700" dirty="0"/>
              <a:t> Edition</a:t>
            </a:r>
            <a:r>
              <a:rPr lang="en-US" sz="1700" dirty="0" smtClean="0"/>
              <a:t>), p. 153</a:t>
            </a:r>
            <a:endParaRPr lang="en-US" sz="1700" dirty="0"/>
          </a:p>
          <a:p>
            <a:pPr marL="0" indent="0">
              <a:buNone/>
            </a:pPr>
            <a:endParaRPr lang="en-US" dirty="0"/>
          </a:p>
        </p:txBody>
      </p:sp>
    </p:spTree>
    <p:extLst>
      <p:ext uri="{BB962C8B-B14F-4D97-AF65-F5344CB8AC3E}">
        <p14:creationId xmlns:p14="http://schemas.microsoft.com/office/powerpoint/2010/main" val="54249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1500" y="172000"/>
            <a:ext cx="8001000" cy="1143000"/>
          </a:xfrm>
        </p:spPr>
        <p:txBody>
          <a:bodyPr/>
          <a:lstStyle/>
          <a:p>
            <a:r>
              <a:rPr lang="en-US" sz="4800" dirty="0" smtClean="0"/>
              <a:t>Vignettes set the stage</a:t>
            </a:r>
            <a:endParaRPr lang="en-US" sz="4800" dirty="0"/>
          </a:p>
        </p:txBody>
      </p:sp>
      <p:pic>
        <p:nvPicPr>
          <p:cNvPr id="6" name="Picture 5"/>
          <p:cNvPicPr>
            <a:picLocks noChangeAspect="1"/>
          </p:cNvPicPr>
          <p:nvPr/>
        </p:nvPicPr>
        <p:blipFill>
          <a:blip r:embed="rId3"/>
          <a:stretch>
            <a:fillRect/>
          </a:stretch>
        </p:blipFill>
        <p:spPr>
          <a:xfrm>
            <a:off x="1188845" y="1304979"/>
            <a:ext cx="7013633" cy="5260225"/>
          </a:xfrm>
          <a:prstGeom prst="rect">
            <a:avLst/>
          </a:prstGeom>
        </p:spPr>
      </p:pic>
    </p:spTree>
    <p:extLst>
      <p:ext uri="{BB962C8B-B14F-4D97-AF65-F5344CB8AC3E}">
        <p14:creationId xmlns:p14="http://schemas.microsoft.com/office/powerpoint/2010/main" val="57043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Vignettes set the stage</a:t>
            </a:r>
            <a:endParaRPr lang="en-US" dirty="0"/>
          </a:p>
        </p:txBody>
      </p:sp>
      <p:sp>
        <p:nvSpPr>
          <p:cNvPr id="3" name="Content Placeholder 2"/>
          <p:cNvSpPr>
            <a:spLocks noGrp="1"/>
          </p:cNvSpPr>
          <p:nvPr>
            <p:ph idx="1"/>
          </p:nvPr>
        </p:nvSpPr>
        <p:spPr>
          <a:xfrm>
            <a:off x="299875" y="1746475"/>
            <a:ext cx="8555273" cy="4886599"/>
          </a:xfrm>
        </p:spPr>
        <p:txBody>
          <a:bodyPr>
            <a:normAutofit/>
          </a:bodyPr>
          <a:lstStyle/>
          <a:p>
            <a:pPr marL="0" indent="0">
              <a:buNone/>
            </a:pPr>
            <a:r>
              <a:rPr lang="en-US" dirty="0" smtClean="0"/>
              <a:t>“From the mountains to the seashore (history, geography; grades 6 – 8).  A group of nine foreign students is visiting your school for one month as part of an international exchange program.  Don’t worry, they speak English!  The principal has asked your class to plan and budget a four-day tour of Alberta to help the visitors understand the province’s impact on the history and development of our country.  Plan your tour so that the visitors are shown sites that best capture the ways that Alberta has influenced our nation’s development.  Your task is to prepare a written tour itinerary, including an explanation of why each site was selected.  Include a map tracing the route for the four-day tour and a budget for the trip.”</a:t>
            </a:r>
            <a:endParaRPr lang="en-US" dirty="0"/>
          </a:p>
        </p:txBody>
      </p:sp>
    </p:spTree>
    <p:extLst>
      <p:ext uri="{BB962C8B-B14F-4D97-AF65-F5344CB8AC3E}">
        <p14:creationId xmlns:p14="http://schemas.microsoft.com/office/powerpoint/2010/main" val="36905719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274638"/>
            <a:ext cx="8001000" cy="1143000"/>
          </a:xfrm>
        </p:spPr>
        <p:txBody>
          <a:bodyPr/>
          <a:lstStyle/>
          <a:p>
            <a:r>
              <a:rPr lang="en-US" sz="4000" dirty="0"/>
              <a:t>Three-ring Audit Process</a:t>
            </a:r>
          </a:p>
        </p:txBody>
      </p:sp>
      <p:grpSp>
        <p:nvGrpSpPr>
          <p:cNvPr id="55306" name="Group 10"/>
          <p:cNvGrpSpPr>
            <a:grpSpLocks/>
          </p:cNvGrpSpPr>
          <p:nvPr/>
        </p:nvGrpSpPr>
        <p:grpSpPr bwMode="auto">
          <a:xfrm>
            <a:off x="1752600" y="1447800"/>
            <a:ext cx="4953000" cy="4724400"/>
            <a:chOff x="1104" y="912"/>
            <a:chExt cx="3120" cy="2976"/>
          </a:xfrm>
        </p:grpSpPr>
        <p:sp>
          <p:nvSpPr>
            <p:cNvPr id="55300" name="Oval 4"/>
            <p:cNvSpPr>
              <a:spLocks noChangeArrowheads="1"/>
            </p:cNvSpPr>
            <p:nvPr/>
          </p:nvSpPr>
          <p:spPr bwMode="auto">
            <a:xfrm>
              <a:off x="1104" y="912"/>
              <a:ext cx="3120" cy="2976"/>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2" name="Oval 6"/>
            <p:cNvSpPr>
              <a:spLocks noChangeArrowheads="1"/>
            </p:cNvSpPr>
            <p:nvPr/>
          </p:nvSpPr>
          <p:spPr bwMode="auto">
            <a:xfrm>
              <a:off x="1344" y="1776"/>
              <a:ext cx="2640" cy="2112"/>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3" name="Text Box 7"/>
            <p:cNvSpPr txBox="1">
              <a:spLocks noChangeArrowheads="1"/>
            </p:cNvSpPr>
            <p:nvPr/>
          </p:nvSpPr>
          <p:spPr bwMode="auto">
            <a:xfrm>
              <a:off x="1872" y="1104"/>
              <a:ext cx="163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dirty="0">
                  <a:solidFill>
                    <a:srgbClr val="000000"/>
                  </a:solidFill>
                </a:rPr>
                <a:t>Worth Being Familiar With</a:t>
              </a:r>
            </a:p>
          </p:txBody>
        </p:sp>
        <p:sp>
          <p:nvSpPr>
            <p:cNvPr id="55304" name="Text Box 8"/>
            <p:cNvSpPr txBox="1">
              <a:spLocks noChangeArrowheads="1"/>
            </p:cNvSpPr>
            <p:nvPr/>
          </p:nvSpPr>
          <p:spPr bwMode="auto">
            <a:xfrm>
              <a:off x="1872" y="2016"/>
              <a:ext cx="15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dirty="0">
                  <a:solidFill>
                    <a:srgbClr val="000000"/>
                  </a:solidFill>
                </a:rPr>
                <a:t>Important to Know and Do</a:t>
              </a:r>
            </a:p>
          </p:txBody>
        </p:sp>
        <p:sp>
          <p:nvSpPr>
            <p:cNvPr id="55301" name="Oval 5"/>
            <p:cNvSpPr>
              <a:spLocks noChangeArrowheads="1"/>
            </p:cNvSpPr>
            <p:nvPr/>
          </p:nvSpPr>
          <p:spPr bwMode="auto">
            <a:xfrm>
              <a:off x="1824" y="2640"/>
              <a:ext cx="1584" cy="1248"/>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5" name="Text Box 9"/>
            <p:cNvSpPr txBox="1">
              <a:spLocks noChangeArrowheads="1"/>
            </p:cNvSpPr>
            <p:nvPr/>
          </p:nvSpPr>
          <p:spPr bwMode="auto">
            <a:xfrm>
              <a:off x="1968" y="2976"/>
              <a:ext cx="12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dirty="0">
                  <a:solidFill>
                    <a:srgbClr val="000000"/>
                  </a:solidFill>
                </a:rPr>
                <a:t>Enduring Understanding</a:t>
              </a:r>
            </a:p>
          </p:txBody>
        </p:sp>
      </p:grpSp>
      <p:sp>
        <p:nvSpPr>
          <p:cNvPr id="55308" name="Text Box 12"/>
          <p:cNvSpPr txBox="1">
            <a:spLocks noChangeArrowheads="1"/>
          </p:cNvSpPr>
          <p:nvPr/>
        </p:nvSpPr>
        <p:spPr bwMode="auto">
          <a:xfrm>
            <a:off x="533400" y="1524000"/>
            <a:ext cx="2438400" cy="925513"/>
          </a:xfrm>
          <a:prstGeom prst="rect">
            <a:avLst/>
          </a:prstGeom>
          <a:solidFill>
            <a:srgbClr val="FF9933"/>
          </a:solidFill>
          <a:ln w="9525">
            <a:solidFill>
              <a:srgbClr val="FFCC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What concepts should be students be familiar with</a:t>
            </a:r>
          </a:p>
        </p:txBody>
      </p:sp>
      <p:sp>
        <p:nvSpPr>
          <p:cNvPr id="55309" name="Text Box 13"/>
          <p:cNvSpPr txBox="1">
            <a:spLocks noChangeArrowheads="1"/>
          </p:cNvSpPr>
          <p:nvPr/>
        </p:nvSpPr>
        <p:spPr bwMode="auto">
          <a:xfrm>
            <a:off x="5410200" y="3352800"/>
            <a:ext cx="2590800" cy="1200150"/>
          </a:xfrm>
          <a:prstGeom prst="rect">
            <a:avLst/>
          </a:prstGeom>
          <a:solidFill>
            <a:srgbClr val="FFCC99"/>
          </a:solidFill>
          <a:ln w="9525">
            <a:solidFill>
              <a:srgbClr val="FF66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What important knowledge and skills must students have for mastery</a:t>
            </a:r>
          </a:p>
        </p:txBody>
      </p:sp>
      <p:sp>
        <p:nvSpPr>
          <p:cNvPr id="55310" name="Text Box 14"/>
          <p:cNvSpPr txBox="1">
            <a:spLocks noChangeArrowheads="1"/>
          </p:cNvSpPr>
          <p:nvPr/>
        </p:nvSpPr>
        <p:spPr bwMode="auto">
          <a:xfrm>
            <a:off x="1143000" y="4800600"/>
            <a:ext cx="2133600" cy="925513"/>
          </a:xfrm>
          <a:prstGeom prst="rect">
            <a:avLst/>
          </a:prstGeom>
          <a:solidFill>
            <a:srgbClr val="FFCC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Anchors the unit; Why is this topic worth studying</a:t>
            </a:r>
          </a:p>
        </p:txBody>
      </p:sp>
      <p:sp>
        <p:nvSpPr>
          <p:cNvPr id="55311" name="Text Box 15"/>
          <p:cNvSpPr txBox="1">
            <a:spLocks noChangeArrowheads="1"/>
          </p:cNvSpPr>
          <p:nvPr/>
        </p:nvSpPr>
        <p:spPr bwMode="auto">
          <a:xfrm>
            <a:off x="152400" y="6324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t>Wiggins, G. and McTighe, J. (1998). </a:t>
            </a:r>
            <a:r>
              <a:rPr lang="en-US" sz="1200" i="1" u="sng"/>
              <a:t>Understanding by Design.</a:t>
            </a:r>
            <a:r>
              <a:rPr lang="en-US" sz="1200" i="1"/>
              <a:t> Alexandria, VA: Association for Supervision and Curriculum Development</a:t>
            </a:r>
          </a:p>
        </p:txBody>
      </p:sp>
    </p:spTree>
    <p:extLst>
      <p:ext uri="{BB962C8B-B14F-4D97-AF65-F5344CB8AC3E}">
        <p14:creationId xmlns:p14="http://schemas.microsoft.com/office/powerpoint/2010/main" val="125424876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274638"/>
            <a:ext cx="8001000" cy="1143000"/>
          </a:xfrm>
        </p:spPr>
        <p:txBody>
          <a:bodyPr/>
          <a:lstStyle/>
          <a:p>
            <a:r>
              <a:rPr lang="en-US" sz="3200" dirty="0"/>
              <a:t>Three-ring Audit Process Assessments</a:t>
            </a:r>
          </a:p>
        </p:txBody>
      </p:sp>
      <p:grpSp>
        <p:nvGrpSpPr>
          <p:cNvPr id="57347" name="Group 3"/>
          <p:cNvGrpSpPr>
            <a:grpSpLocks/>
          </p:cNvGrpSpPr>
          <p:nvPr/>
        </p:nvGrpSpPr>
        <p:grpSpPr bwMode="auto">
          <a:xfrm>
            <a:off x="1752600" y="1447800"/>
            <a:ext cx="4953000" cy="4724400"/>
            <a:chOff x="1104" y="912"/>
            <a:chExt cx="3120" cy="2976"/>
          </a:xfrm>
        </p:grpSpPr>
        <p:sp>
          <p:nvSpPr>
            <p:cNvPr id="57348" name="Oval 4"/>
            <p:cNvSpPr>
              <a:spLocks noChangeArrowheads="1"/>
            </p:cNvSpPr>
            <p:nvPr/>
          </p:nvSpPr>
          <p:spPr bwMode="auto">
            <a:xfrm>
              <a:off x="1104" y="912"/>
              <a:ext cx="3120" cy="2976"/>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349" name="Oval 5"/>
            <p:cNvSpPr>
              <a:spLocks noChangeArrowheads="1"/>
            </p:cNvSpPr>
            <p:nvPr/>
          </p:nvSpPr>
          <p:spPr bwMode="auto">
            <a:xfrm>
              <a:off x="1344" y="1776"/>
              <a:ext cx="2640" cy="2112"/>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350" name="Text Box 6"/>
            <p:cNvSpPr txBox="1">
              <a:spLocks noChangeArrowheads="1"/>
            </p:cNvSpPr>
            <p:nvPr/>
          </p:nvSpPr>
          <p:spPr bwMode="auto">
            <a:xfrm>
              <a:off x="1872" y="1104"/>
              <a:ext cx="163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dirty="0"/>
                <a:t>Worth Being Familiar With</a:t>
              </a:r>
            </a:p>
          </p:txBody>
        </p:sp>
        <p:sp>
          <p:nvSpPr>
            <p:cNvPr id="57351" name="Text Box 7"/>
            <p:cNvSpPr txBox="1">
              <a:spLocks noChangeArrowheads="1"/>
            </p:cNvSpPr>
            <p:nvPr/>
          </p:nvSpPr>
          <p:spPr bwMode="auto">
            <a:xfrm>
              <a:off x="1872" y="2016"/>
              <a:ext cx="15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dirty="0">
                  <a:solidFill>
                    <a:srgbClr val="000000"/>
                  </a:solidFill>
                </a:rPr>
                <a:t>Important to Know and Do</a:t>
              </a:r>
            </a:p>
          </p:txBody>
        </p:sp>
        <p:sp>
          <p:nvSpPr>
            <p:cNvPr id="57352" name="Oval 8"/>
            <p:cNvSpPr>
              <a:spLocks noChangeArrowheads="1"/>
            </p:cNvSpPr>
            <p:nvPr/>
          </p:nvSpPr>
          <p:spPr bwMode="auto">
            <a:xfrm>
              <a:off x="1824" y="2640"/>
              <a:ext cx="1584" cy="1248"/>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353" name="Text Box 9"/>
            <p:cNvSpPr txBox="1">
              <a:spLocks noChangeArrowheads="1"/>
            </p:cNvSpPr>
            <p:nvPr/>
          </p:nvSpPr>
          <p:spPr bwMode="auto">
            <a:xfrm>
              <a:off x="1968" y="2976"/>
              <a:ext cx="12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dirty="0">
                  <a:solidFill>
                    <a:srgbClr val="000000"/>
                  </a:solidFill>
                </a:rPr>
                <a:t>Enduring Understanding</a:t>
              </a:r>
            </a:p>
          </p:txBody>
        </p:sp>
      </p:grpSp>
      <p:sp>
        <p:nvSpPr>
          <p:cNvPr id="57354" name="Text Box 10"/>
          <p:cNvSpPr txBox="1">
            <a:spLocks noChangeArrowheads="1"/>
          </p:cNvSpPr>
          <p:nvPr/>
        </p:nvSpPr>
        <p:spPr bwMode="auto">
          <a:xfrm>
            <a:off x="533400" y="1524000"/>
            <a:ext cx="2438400" cy="650875"/>
          </a:xfrm>
          <a:prstGeom prst="rect">
            <a:avLst/>
          </a:prstGeom>
          <a:solidFill>
            <a:srgbClr val="FF9933"/>
          </a:solidFill>
          <a:ln w="9525">
            <a:solidFill>
              <a:srgbClr val="FFCC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Traditional quizzes or tests</a:t>
            </a:r>
          </a:p>
        </p:txBody>
      </p:sp>
      <p:sp>
        <p:nvSpPr>
          <p:cNvPr id="57355" name="Text Box 11"/>
          <p:cNvSpPr txBox="1">
            <a:spLocks noChangeArrowheads="1"/>
          </p:cNvSpPr>
          <p:nvPr/>
        </p:nvSpPr>
        <p:spPr bwMode="auto">
          <a:xfrm>
            <a:off x="5410200" y="3352800"/>
            <a:ext cx="2590800" cy="650875"/>
          </a:xfrm>
          <a:prstGeom prst="rect">
            <a:avLst/>
          </a:prstGeom>
          <a:solidFill>
            <a:srgbClr val="FFCC99"/>
          </a:solidFill>
          <a:ln w="9525">
            <a:solidFill>
              <a:srgbClr val="FF66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Constructed or selected responses</a:t>
            </a:r>
          </a:p>
        </p:txBody>
      </p:sp>
      <p:sp>
        <p:nvSpPr>
          <p:cNvPr id="57356" name="Text Box 12"/>
          <p:cNvSpPr txBox="1">
            <a:spLocks noChangeArrowheads="1"/>
          </p:cNvSpPr>
          <p:nvPr/>
        </p:nvSpPr>
        <p:spPr bwMode="auto">
          <a:xfrm>
            <a:off x="1143000" y="4800600"/>
            <a:ext cx="2133600" cy="925513"/>
          </a:xfrm>
          <a:prstGeom prst="rect">
            <a:avLst/>
          </a:prstGeom>
          <a:solidFill>
            <a:srgbClr val="FFCC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Authentic performance tasks and projects</a:t>
            </a:r>
          </a:p>
        </p:txBody>
      </p:sp>
      <p:sp>
        <p:nvSpPr>
          <p:cNvPr id="57357" name="Text Box 13"/>
          <p:cNvSpPr txBox="1">
            <a:spLocks noChangeArrowheads="1"/>
          </p:cNvSpPr>
          <p:nvPr/>
        </p:nvSpPr>
        <p:spPr bwMode="auto">
          <a:xfrm>
            <a:off x="152400" y="6324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i="1"/>
              <a:t>Wiggins, G. and McTighe, J. (1998). </a:t>
            </a:r>
            <a:r>
              <a:rPr lang="en-US" sz="1200" i="1" u="sng"/>
              <a:t>Understanding by Design.</a:t>
            </a:r>
            <a:r>
              <a:rPr lang="en-US" sz="1200" i="1"/>
              <a:t> Alexandria, VA: Association for Supervision and Curriculum Development</a:t>
            </a:r>
          </a:p>
        </p:txBody>
      </p:sp>
    </p:spTree>
    <p:extLst>
      <p:ext uri="{BB962C8B-B14F-4D97-AF65-F5344CB8AC3E}">
        <p14:creationId xmlns:p14="http://schemas.microsoft.com/office/powerpoint/2010/main" val="168365034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Far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8672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0755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the Trade</a:t>
            </a:r>
            <a:endParaRPr lang="en-US" dirty="0"/>
          </a:p>
        </p:txBody>
      </p:sp>
      <p:sp>
        <p:nvSpPr>
          <p:cNvPr id="3" name="Content Placeholder 2"/>
          <p:cNvSpPr>
            <a:spLocks noGrp="1"/>
          </p:cNvSpPr>
          <p:nvPr>
            <p:ph idx="1"/>
          </p:nvPr>
        </p:nvSpPr>
        <p:spPr>
          <a:xfrm>
            <a:off x="571500" y="1742787"/>
            <a:ext cx="8001000" cy="4277013"/>
          </a:xfrm>
        </p:spPr>
        <p:txBody>
          <a:bodyPr>
            <a:normAutofit fontScale="77500" lnSpcReduction="20000"/>
          </a:bodyPr>
          <a:lstStyle/>
          <a:p>
            <a:r>
              <a:rPr lang="en-US" dirty="0"/>
              <a:t>Moodle Site:  </a:t>
            </a:r>
            <a:r>
              <a:rPr lang="en-US" dirty="0" smtClean="0"/>
              <a:t>Performance Assessment Resource Site</a:t>
            </a:r>
          </a:p>
          <a:p>
            <a:pPr lvl="1"/>
            <a:r>
              <a:rPr lang="en-US" dirty="0" smtClean="0"/>
              <a:t>http</a:t>
            </a:r>
            <a:r>
              <a:rPr lang="en-US" dirty="0"/>
              <a:t>://moodle.fsd38.ab.ca/LMS/course/</a:t>
            </a:r>
            <a:r>
              <a:rPr lang="en-US" dirty="0" err="1"/>
              <a:t>view.php?id</a:t>
            </a:r>
            <a:r>
              <a:rPr lang="en-US" dirty="0"/>
              <a:t>=784</a:t>
            </a:r>
          </a:p>
          <a:p>
            <a:r>
              <a:rPr lang="en-US" dirty="0" smtClean="0"/>
              <a:t>AAC Performance Task Template</a:t>
            </a:r>
          </a:p>
          <a:p>
            <a:r>
              <a:rPr lang="en-US" dirty="0" smtClean="0"/>
              <a:t>FSD Teacher Portfolio</a:t>
            </a:r>
          </a:p>
          <a:p>
            <a:r>
              <a:rPr lang="en-US" dirty="0" smtClean="0"/>
              <a:t>AAC Performance Task Resources:</a:t>
            </a:r>
          </a:p>
          <a:p>
            <a:pPr lvl="1"/>
            <a:r>
              <a:rPr lang="en-US" dirty="0" smtClean="0"/>
              <a:t>Login:  fsd38</a:t>
            </a:r>
          </a:p>
          <a:p>
            <a:pPr lvl="1"/>
            <a:r>
              <a:rPr lang="en-US" dirty="0" smtClean="0"/>
              <a:t>Password:  evaluation</a:t>
            </a:r>
          </a:p>
          <a:p>
            <a:r>
              <a:rPr lang="en-US" dirty="0" smtClean="0"/>
              <a:t>Two-Question Validity Test (p. 6)</a:t>
            </a:r>
          </a:p>
          <a:p>
            <a:r>
              <a:rPr lang="en-US" dirty="0" smtClean="0"/>
              <a:t>Recognizing a complex performance task (p. 7)</a:t>
            </a:r>
          </a:p>
          <a:p>
            <a:r>
              <a:rPr lang="en-US" dirty="0" smtClean="0"/>
              <a:t>Human brainpower and the pleasure of our group!</a:t>
            </a:r>
            <a:endParaRPr lang="en-US" dirty="0"/>
          </a:p>
        </p:txBody>
      </p:sp>
    </p:spTree>
    <p:extLst>
      <p:ext uri="{BB962C8B-B14F-4D97-AF65-F5344CB8AC3E}">
        <p14:creationId xmlns:p14="http://schemas.microsoft.com/office/powerpoint/2010/main" val="186815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Petting Zoo</a:t>
            </a:r>
            <a:endParaRPr lang="en-US" dirty="0"/>
          </a:p>
        </p:txBody>
      </p:sp>
      <p:pic>
        <p:nvPicPr>
          <p:cNvPr id="4" name="Content Placeholder 3"/>
          <p:cNvPicPr>
            <a:picLocks noGrp="1" noChangeAspect="1"/>
          </p:cNvPicPr>
          <p:nvPr>
            <p:ph idx="1"/>
          </p:nvPr>
        </p:nvPicPr>
        <p:blipFill>
          <a:blip r:embed="rId2"/>
          <a:srcRect l="-14697" r="-14697"/>
          <a:stretch>
            <a:fillRect/>
          </a:stretch>
        </p:blipFill>
        <p:spPr>
          <a:xfrm>
            <a:off x="-124359" y="1794564"/>
            <a:ext cx="9501035" cy="4886247"/>
          </a:xfrm>
        </p:spPr>
      </p:pic>
    </p:spTree>
    <p:extLst>
      <p:ext uri="{BB962C8B-B14F-4D97-AF65-F5344CB8AC3E}">
        <p14:creationId xmlns:p14="http://schemas.microsoft.com/office/powerpoint/2010/main" val="5223909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Evaluate, Modify</a:t>
            </a:r>
            <a:endParaRPr lang="en-US" dirty="0"/>
          </a:p>
        </p:txBody>
      </p:sp>
      <p:sp>
        <p:nvSpPr>
          <p:cNvPr id="3" name="Content Placeholder 2"/>
          <p:cNvSpPr>
            <a:spLocks noGrp="1"/>
          </p:cNvSpPr>
          <p:nvPr>
            <p:ph idx="1"/>
          </p:nvPr>
        </p:nvSpPr>
        <p:spPr/>
        <p:txBody>
          <a:bodyPr/>
          <a:lstStyle/>
          <a:p>
            <a:r>
              <a:rPr lang="en-US" dirty="0" smtClean="0"/>
              <a:t>Choose an area of focus and work on designing a performance task using the examples and ideas generated through our discussion.</a:t>
            </a:r>
          </a:p>
          <a:p>
            <a:r>
              <a:rPr lang="en-US" dirty="0" smtClean="0"/>
              <a:t>We will be coming back together to debrief and share our progress.  Be prepared to address the following:</a:t>
            </a:r>
          </a:p>
          <a:p>
            <a:pPr lvl="1"/>
            <a:r>
              <a:rPr lang="en-US" dirty="0" smtClean="0"/>
              <a:t>- success!</a:t>
            </a:r>
          </a:p>
          <a:p>
            <a:pPr lvl="1"/>
            <a:r>
              <a:rPr lang="en-US" dirty="0" smtClean="0"/>
              <a:t>- challenges</a:t>
            </a:r>
          </a:p>
          <a:p>
            <a:pPr lvl="1"/>
            <a:r>
              <a:rPr lang="en-US" dirty="0" smtClean="0"/>
              <a:t>- remaining questions</a:t>
            </a:r>
          </a:p>
        </p:txBody>
      </p:sp>
    </p:spTree>
    <p:extLst>
      <p:ext uri="{BB962C8B-B14F-4D97-AF65-F5344CB8AC3E}">
        <p14:creationId xmlns:p14="http://schemas.microsoft.com/office/powerpoint/2010/main" val="417280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Connect:  What connections were you able to make today to your prior knowledge and experience?</a:t>
            </a:r>
          </a:p>
          <a:p>
            <a:r>
              <a:rPr lang="en-US" dirty="0" smtClean="0"/>
              <a:t>Extend:  Did anything extend your thinking today?</a:t>
            </a:r>
          </a:p>
          <a:p>
            <a:r>
              <a:rPr lang="en-US" dirty="0" smtClean="0"/>
              <a:t>Challenge:  What challenged you today?  </a:t>
            </a:r>
          </a:p>
          <a:p>
            <a:r>
              <a:rPr lang="en-US" dirty="0" smtClean="0"/>
              <a:t>Free voice!  What other comments or feedback are you willing to share about your experience this afternoon.  </a:t>
            </a:r>
            <a:endParaRPr lang="en-US" dirty="0"/>
          </a:p>
        </p:txBody>
      </p:sp>
    </p:spTree>
    <p:extLst>
      <p:ext uri="{BB962C8B-B14F-4D97-AF65-F5344CB8AC3E}">
        <p14:creationId xmlns:p14="http://schemas.microsoft.com/office/powerpoint/2010/main" val="88602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Thank you for your hard work!</a:t>
            </a:r>
            <a:endParaRPr lang="en-CA" sz="3600" dirty="0"/>
          </a:p>
        </p:txBody>
      </p:sp>
      <p:sp>
        <p:nvSpPr>
          <p:cNvPr id="4" name="Shape 2575"/>
          <p:cNvSpPr/>
          <p:nvPr/>
        </p:nvSpPr>
        <p:spPr>
          <a:xfrm>
            <a:off x="1331640" y="1484784"/>
            <a:ext cx="6336704" cy="4687416"/>
          </a:xfrm>
          <a:prstGeom prst="rect">
            <a:avLst/>
          </a:prstGeom>
          <a:blipFill>
            <a:blip r:embed="rId2"/>
            <a:stretch>
              <a:fillRect/>
            </a:stretch>
          </a:blipFill>
        </p:spPr>
        <p:txBody>
          <a:bodyPr/>
          <a:lstStyle/>
          <a:p>
            <a:endParaRPr lang="en-US"/>
          </a:p>
        </p:txBody>
      </p:sp>
    </p:spTree>
    <p:extLst>
      <p:ext uri="{BB962C8B-B14F-4D97-AF65-F5344CB8AC3E}">
        <p14:creationId xmlns:p14="http://schemas.microsoft.com/office/powerpoint/2010/main" val="26748567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Circle of Viewpoints</a:t>
            </a:r>
            <a:endParaRPr lang="en-US" sz="4400" dirty="0"/>
          </a:p>
        </p:txBody>
      </p:sp>
      <p:sp>
        <p:nvSpPr>
          <p:cNvPr id="3" name="Content Placeholder 2"/>
          <p:cNvSpPr>
            <a:spLocks noGrp="1"/>
          </p:cNvSpPr>
          <p:nvPr>
            <p:ph idx="1"/>
          </p:nvPr>
        </p:nvSpPr>
        <p:spPr>
          <a:xfrm>
            <a:off x="405713" y="1728833"/>
            <a:ext cx="8361237" cy="4763113"/>
          </a:xfrm>
        </p:spPr>
        <p:txBody>
          <a:bodyPr>
            <a:normAutofit fontScale="85000" lnSpcReduction="20000"/>
          </a:bodyPr>
          <a:lstStyle/>
          <a:p>
            <a:pPr marL="0" indent="0">
              <a:buNone/>
            </a:pPr>
            <a:r>
              <a:rPr lang="en-US" dirty="0" smtClean="0"/>
              <a:t>A </a:t>
            </a:r>
            <a:r>
              <a:rPr lang="en-US" dirty="0"/>
              <a:t>routine for exploring diverse </a:t>
            </a:r>
            <a:r>
              <a:rPr lang="en-US" dirty="0" smtClean="0"/>
              <a:t>perspectives</a:t>
            </a:r>
            <a:endParaRPr lang="en-US" dirty="0"/>
          </a:p>
          <a:p>
            <a:r>
              <a:rPr lang="en-US" dirty="0"/>
              <a:t>Brainstorm a list of different perspectives and then use this script skeleton to explore each one: </a:t>
            </a:r>
          </a:p>
          <a:p>
            <a:r>
              <a:rPr lang="en-US" b="1" dirty="0"/>
              <a:t>I am thinking of</a:t>
            </a:r>
            <a:r>
              <a:rPr lang="en-US" dirty="0"/>
              <a:t> ... the topic... </a:t>
            </a:r>
            <a:r>
              <a:rPr lang="en-US" b="1" dirty="0"/>
              <a:t>From the point of view of</a:t>
            </a:r>
            <a:r>
              <a:rPr lang="en-US" dirty="0"/>
              <a:t> ... the viewpoint you've </a:t>
            </a:r>
            <a:r>
              <a:rPr lang="en-US" dirty="0" smtClean="0"/>
              <a:t>chosen</a:t>
            </a:r>
            <a:endParaRPr lang="en-US" dirty="0"/>
          </a:p>
          <a:p>
            <a:r>
              <a:rPr lang="en-US" b="1" dirty="0"/>
              <a:t>I think</a:t>
            </a:r>
            <a:r>
              <a:rPr lang="en-US" dirty="0"/>
              <a:t> ... describe the topic from your viewpoint. Be an actor - take on the character of your </a:t>
            </a:r>
            <a:r>
              <a:rPr lang="en-US" dirty="0" smtClean="0"/>
              <a:t>viewpoint</a:t>
            </a:r>
            <a:endParaRPr lang="en-US" dirty="0"/>
          </a:p>
          <a:p>
            <a:r>
              <a:rPr lang="en-US" b="1" dirty="0"/>
              <a:t>A question I have from this viewpoint is </a:t>
            </a:r>
            <a:r>
              <a:rPr lang="en-US" dirty="0"/>
              <a:t>... ask a question from this viewpoint</a:t>
            </a:r>
          </a:p>
          <a:p>
            <a:r>
              <a:rPr lang="en-US" b="1" dirty="0"/>
              <a:t>Wrap up: </a:t>
            </a:r>
            <a:r>
              <a:rPr lang="en-US" dirty="0"/>
              <a:t>What new ideas do you have about the topic that you didn't have before? What new questions do you have</a:t>
            </a:r>
            <a:r>
              <a:rPr lang="en-US" dirty="0" smtClean="0"/>
              <a:t>?</a:t>
            </a:r>
          </a:p>
          <a:p>
            <a:pPr marL="0" indent="0" algn="r">
              <a:lnSpc>
                <a:spcPct val="120000"/>
              </a:lnSpc>
              <a:spcAft>
                <a:spcPts val="0"/>
              </a:spcAft>
              <a:buNone/>
            </a:pPr>
            <a:r>
              <a:rPr lang="en-US" sz="1200" dirty="0" smtClean="0"/>
              <a:t>Source:  Visible Thinking – Project Zero, Harvard Education</a:t>
            </a:r>
          </a:p>
          <a:p>
            <a:pPr marL="0" indent="0" algn="r">
              <a:lnSpc>
                <a:spcPct val="120000"/>
              </a:lnSpc>
              <a:spcAft>
                <a:spcPts val="0"/>
              </a:spcAft>
              <a:buNone/>
            </a:pPr>
            <a:r>
              <a:rPr lang="en-US" sz="1200" dirty="0" smtClean="0">
                <a:hlinkClick r:id="rId2"/>
              </a:rPr>
              <a:t>http</a:t>
            </a:r>
            <a:r>
              <a:rPr lang="en-US" sz="1200" dirty="0">
                <a:hlinkClick r:id="rId2"/>
              </a:rPr>
              <a:t>://www.old-pz.gse.harvard.edu/vt/VisibleThinking_html_files/03_ThinkingRoutines/03e_FairnessRoutines/CircleViewpoints/</a:t>
            </a:r>
            <a:r>
              <a:rPr lang="en-US" sz="1200" dirty="0" smtClean="0">
                <a:hlinkClick r:id="rId2"/>
              </a:rPr>
              <a:t>CircleViewpoints_Routine.html</a:t>
            </a:r>
            <a:r>
              <a:rPr lang="en-US" sz="1200" dirty="0" smtClean="0"/>
              <a:t> </a:t>
            </a:r>
            <a:endParaRPr lang="en-US" sz="1200" dirty="0"/>
          </a:p>
        </p:txBody>
      </p:sp>
      <p:pic>
        <p:nvPicPr>
          <p:cNvPr id="4" name="Picture 3"/>
          <p:cNvPicPr>
            <a:picLocks noChangeAspect="1"/>
          </p:cNvPicPr>
          <p:nvPr/>
        </p:nvPicPr>
        <p:blipFill>
          <a:blip r:embed="rId3"/>
          <a:stretch>
            <a:fillRect/>
          </a:stretch>
        </p:blipFill>
        <p:spPr>
          <a:xfrm>
            <a:off x="7288219" y="625025"/>
            <a:ext cx="1702109" cy="1585226"/>
          </a:xfrm>
          <a:prstGeom prst="rect">
            <a:avLst/>
          </a:prstGeom>
        </p:spPr>
      </p:pic>
    </p:spTree>
    <p:extLst>
      <p:ext uri="{BB962C8B-B14F-4D97-AF65-F5344CB8AC3E}">
        <p14:creationId xmlns:p14="http://schemas.microsoft.com/office/powerpoint/2010/main" val="30651267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do performance tasks fit within a unit design?</a:t>
            </a:r>
            <a:endParaRPr lang="en-US" sz="3200" dirty="0"/>
          </a:p>
        </p:txBody>
      </p:sp>
      <p:sp>
        <p:nvSpPr>
          <p:cNvPr id="3" name="Content Placeholder 2"/>
          <p:cNvSpPr>
            <a:spLocks noGrp="1"/>
          </p:cNvSpPr>
          <p:nvPr>
            <p:ph idx="1"/>
          </p:nvPr>
        </p:nvSpPr>
        <p:spPr/>
        <p:txBody>
          <a:bodyPr/>
          <a:lstStyle/>
          <a:p>
            <a:r>
              <a:rPr lang="en-US" dirty="0" smtClean="0"/>
              <a:t>Please refer to the AAC (Alberta Assessment Consortium) Key Visual</a:t>
            </a:r>
          </a:p>
          <a:p>
            <a:r>
              <a:rPr lang="en-US" dirty="0" smtClean="0"/>
              <a:t>In pairs or table groups, please consider where performance assessments fit within the cycle of teaching and learning.  </a:t>
            </a:r>
          </a:p>
          <a:p>
            <a:r>
              <a:rPr lang="en-US" dirty="0" smtClean="0"/>
              <a:t>Be prepared to share your ideas with the whole group.</a:t>
            </a:r>
            <a:endParaRPr lang="en-US" dirty="0"/>
          </a:p>
        </p:txBody>
      </p:sp>
    </p:spTree>
    <p:extLst>
      <p:ext uri="{BB962C8B-B14F-4D97-AF65-F5344CB8AC3E}">
        <p14:creationId xmlns:p14="http://schemas.microsoft.com/office/powerpoint/2010/main" val="39140936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AC key visual - Assessing student learning in the classroom slide.png"/>
          <p:cNvPicPr>
            <a:picLocks noGrp="1" noChangeAspect="1"/>
          </p:cNvPicPr>
          <p:nvPr>
            <p:ph idx="1"/>
          </p:nvPr>
        </p:nvPicPr>
        <p:blipFill>
          <a:blip r:embed="rId2">
            <a:extLst>
              <a:ext uri="{28A0092B-C50C-407E-A947-70E740481C1C}">
                <a14:useLocalDpi xmlns:a14="http://schemas.microsoft.com/office/drawing/2010/main" val="0"/>
              </a:ext>
            </a:extLst>
          </a:blip>
          <a:srcRect l="-19870" r="-19870"/>
          <a:stretch>
            <a:fillRect/>
          </a:stretch>
        </p:blipFill>
        <p:spPr>
          <a:xfrm>
            <a:off x="-1672594" y="226135"/>
            <a:ext cx="12514777" cy="6436171"/>
          </a:xfrm>
        </p:spPr>
      </p:pic>
    </p:spTree>
    <p:extLst>
      <p:ext uri="{BB962C8B-B14F-4D97-AF65-F5344CB8AC3E}">
        <p14:creationId xmlns:p14="http://schemas.microsoft.com/office/powerpoint/2010/main" val="23608249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Authentic Performance – </a:t>
            </a:r>
            <a:br>
              <a:rPr lang="en-US" sz="3600" dirty="0" smtClean="0"/>
            </a:br>
            <a:r>
              <a:rPr lang="en-US" sz="3600" dirty="0" smtClean="0"/>
              <a:t>A necessity, not a frill</a:t>
            </a:r>
            <a:endParaRPr lang="en-US" sz="3600" dirty="0"/>
          </a:p>
        </p:txBody>
      </p:sp>
      <p:sp>
        <p:nvSpPr>
          <p:cNvPr id="3" name="Content Placeholder 2"/>
          <p:cNvSpPr>
            <a:spLocks noGrp="1"/>
          </p:cNvSpPr>
          <p:nvPr>
            <p:ph idx="1"/>
          </p:nvPr>
        </p:nvSpPr>
        <p:spPr/>
        <p:txBody>
          <a:bodyPr/>
          <a:lstStyle/>
          <a:p>
            <a:pPr marL="0" indent="0">
              <a:buNone/>
            </a:pPr>
            <a:r>
              <a:rPr lang="en-US" dirty="0" smtClean="0"/>
              <a:t>“Understanding is revealed in performance.  Understanding is revealed as transferability of core ideas, knowledge, and skill, on challenging tasks in a variety of contexts.  Thus, assessment for understanding must be grounded in authentic performance-based tasks.”</a:t>
            </a:r>
          </a:p>
          <a:p>
            <a:pPr marL="0" indent="0" algn="r">
              <a:buNone/>
            </a:pPr>
            <a:r>
              <a:rPr lang="en-US" sz="1600" dirty="0" smtClean="0"/>
              <a:t>Source:  Wiggins &amp; </a:t>
            </a:r>
            <a:r>
              <a:rPr lang="en-US" sz="1600" dirty="0" err="1" smtClean="0"/>
              <a:t>McTighe</a:t>
            </a:r>
            <a:r>
              <a:rPr lang="en-US" sz="1600" dirty="0" smtClean="0"/>
              <a:t>.  (2005).  Understanding by Design (2</a:t>
            </a:r>
            <a:r>
              <a:rPr lang="en-US" sz="1600" baseline="30000" dirty="0" smtClean="0"/>
              <a:t>nd</a:t>
            </a:r>
            <a:r>
              <a:rPr lang="en-US" sz="1600" dirty="0" smtClean="0"/>
              <a:t> Edition)</a:t>
            </a:r>
            <a:endParaRPr lang="en-US" sz="1600" dirty="0"/>
          </a:p>
        </p:txBody>
      </p:sp>
      <p:pic>
        <p:nvPicPr>
          <p:cNvPr id="4" name="Picture 3"/>
          <p:cNvPicPr>
            <a:picLocks noChangeAspect="1"/>
          </p:cNvPicPr>
          <p:nvPr/>
        </p:nvPicPr>
        <p:blipFill>
          <a:blip r:embed="rId2"/>
          <a:stretch>
            <a:fillRect/>
          </a:stretch>
        </p:blipFill>
        <p:spPr>
          <a:xfrm>
            <a:off x="6556982" y="4565450"/>
            <a:ext cx="2192329" cy="2292550"/>
          </a:xfrm>
          <a:prstGeom prst="rect">
            <a:avLst/>
          </a:prstGeom>
        </p:spPr>
      </p:pic>
    </p:spTree>
    <p:extLst>
      <p:ext uri="{BB962C8B-B14F-4D97-AF65-F5344CB8AC3E}">
        <p14:creationId xmlns:p14="http://schemas.microsoft.com/office/powerpoint/2010/main" val="26125870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Assessment requires…</a:t>
            </a:r>
            <a:endParaRPr lang="en-US" sz="3600" dirty="0"/>
          </a:p>
        </p:txBody>
      </p:sp>
      <p:sp>
        <p:nvSpPr>
          <p:cNvPr id="3" name="Content Placeholder 2"/>
          <p:cNvSpPr>
            <a:spLocks noGrp="1"/>
          </p:cNvSpPr>
          <p:nvPr>
            <p:ph idx="1"/>
          </p:nvPr>
        </p:nvSpPr>
        <p:spPr/>
        <p:txBody>
          <a:bodyPr>
            <a:normAutofit fontScale="92500"/>
          </a:bodyPr>
          <a:lstStyle/>
          <a:p>
            <a:pPr marL="0" indent="0">
              <a:buNone/>
            </a:pPr>
            <a:r>
              <a:rPr lang="en-US" dirty="0" smtClean="0"/>
              <a:t>Constructing an assessment always involves these basic principles:</a:t>
            </a:r>
          </a:p>
          <a:p>
            <a:r>
              <a:rPr lang="en-US" dirty="0" smtClean="0"/>
              <a:t>Specify clearly and exactly what it is you want to assess</a:t>
            </a:r>
          </a:p>
          <a:p>
            <a:r>
              <a:rPr lang="en-US" dirty="0" smtClean="0"/>
              <a:t>Design tasks or test items that require students to demonstrate this knowledge or skill</a:t>
            </a:r>
          </a:p>
          <a:p>
            <a:r>
              <a:rPr lang="en-US" dirty="0" smtClean="0"/>
              <a:t>Decide what you will take as evidence of the degree to which students have shown this knowledge and skill</a:t>
            </a:r>
          </a:p>
          <a:p>
            <a:pPr marL="0" indent="0" algn="r">
              <a:buNone/>
            </a:pPr>
            <a:r>
              <a:rPr lang="en-US" sz="1200" dirty="0" smtClean="0"/>
              <a:t>Adapted from:  </a:t>
            </a:r>
            <a:r>
              <a:rPr lang="en-US" sz="1200" dirty="0" err="1" smtClean="0"/>
              <a:t>Brookhart</a:t>
            </a:r>
            <a:r>
              <a:rPr lang="en-US" sz="1200" dirty="0" smtClean="0"/>
              <a:t>, Susan.  (2010).  How to assess higher-order thinking skills in your classroom.  </a:t>
            </a:r>
            <a:endParaRPr lang="en-US" sz="1200" dirty="0"/>
          </a:p>
        </p:txBody>
      </p:sp>
    </p:spTree>
    <p:extLst>
      <p:ext uri="{BB962C8B-B14F-4D97-AF65-F5344CB8AC3E}">
        <p14:creationId xmlns:p14="http://schemas.microsoft.com/office/powerpoint/2010/main" val="3814998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Assessing Higher-Order Thinking</a:t>
            </a:r>
            <a:endParaRPr lang="en-US" sz="3600" dirty="0"/>
          </a:p>
        </p:txBody>
      </p:sp>
      <p:sp>
        <p:nvSpPr>
          <p:cNvPr id="3" name="Content Placeholder 2"/>
          <p:cNvSpPr>
            <a:spLocks noGrp="1"/>
          </p:cNvSpPr>
          <p:nvPr>
            <p:ph idx="1"/>
          </p:nvPr>
        </p:nvSpPr>
        <p:spPr>
          <a:xfrm>
            <a:off x="571500" y="1729277"/>
            <a:ext cx="8001000" cy="4823060"/>
          </a:xfrm>
        </p:spPr>
        <p:txBody>
          <a:bodyPr>
            <a:normAutofit fontScale="92500" lnSpcReduction="20000"/>
          </a:bodyPr>
          <a:lstStyle/>
          <a:p>
            <a:pPr marL="0" indent="0">
              <a:buNone/>
            </a:pPr>
            <a:r>
              <a:rPr lang="en-US" dirty="0" smtClean="0"/>
              <a:t>Assessing higher-order thinking almost always involves three additional principles:</a:t>
            </a:r>
          </a:p>
          <a:p>
            <a:r>
              <a:rPr lang="en-US" dirty="0" smtClean="0"/>
              <a:t>Present something for students to think about, usually in the form of introductory text, visuals, scenarios, resource materials, or problems of some sort.</a:t>
            </a:r>
          </a:p>
          <a:p>
            <a:r>
              <a:rPr lang="en-US" dirty="0" smtClean="0"/>
              <a:t>Use novel material – material that is new to the student, not covered in class and thus subject to recall.</a:t>
            </a:r>
          </a:p>
          <a:p>
            <a:r>
              <a:rPr lang="en-US" dirty="0" smtClean="0"/>
              <a:t>Distinguish between level of difficulty (easy versus hard) and level of thinking (lower-order thinking or recall versus higher-order thinking), and control for each separately.  </a:t>
            </a:r>
          </a:p>
          <a:p>
            <a:pPr marL="0" indent="0" algn="r">
              <a:buNone/>
            </a:pPr>
            <a:r>
              <a:rPr lang="en-US" sz="1400" dirty="0" smtClean="0"/>
              <a:t>Source:  </a:t>
            </a:r>
            <a:r>
              <a:rPr lang="en-US" sz="1400" dirty="0" err="1"/>
              <a:t>Brookhart</a:t>
            </a:r>
            <a:r>
              <a:rPr lang="en-US" sz="1400" dirty="0"/>
              <a:t>, Susan.  (2010).  How to assess higher-order thinking skills in your classroom.  </a:t>
            </a:r>
          </a:p>
          <a:p>
            <a:pPr marL="0" indent="0">
              <a:buNone/>
            </a:pPr>
            <a:endParaRPr lang="en-US" dirty="0"/>
          </a:p>
        </p:txBody>
      </p:sp>
    </p:spTree>
    <p:extLst>
      <p:ext uri="{BB962C8B-B14F-4D97-AF65-F5344CB8AC3E}">
        <p14:creationId xmlns:p14="http://schemas.microsoft.com/office/powerpoint/2010/main" val="181107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a:t>
            </a:r>
            <a:endParaRPr lang="en-US" dirty="0"/>
          </a:p>
        </p:txBody>
      </p:sp>
      <p:sp>
        <p:nvSpPr>
          <p:cNvPr id="3" name="Content Placeholder 2"/>
          <p:cNvSpPr>
            <a:spLocks noGrp="1"/>
          </p:cNvSpPr>
          <p:nvPr>
            <p:ph idx="1"/>
          </p:nvPr>
        </p:nvSpPr>
        <p:spPr>
          <a:xfrm>
            <a:off x="324544" y="1904999"/>
            <a:ext cx="6599899" cy="4539257"/>
          </a:xfrm>
        </p:spPr>
        <p:txBody>
          <a:bodyPr>
            <a:normAutofit fontScale="92500"/>
          </a:bodyPr>
          <a:lstStyle/>
          <a:p>
            <a:r>
              <a:rPr lang="en-US" dirty="0" smtClean="0"/>
              <a:t>How would I (the student) have to think to answer this question or do this task?</a:t>
            </a:r>
          </a:p>
          <a:p>
            <a:pPr lvl="1"/>
            <a:r>
              <a:rPr lang="en-US" dirty="0" smtClean="0"/>
              <a:t>… to determine the thinking skills required</a:t>
            </a:r>
          </a:p>
          <a:p>
            <a:pPr lvl="1"/>
            <a:endParaRPr lang="en-US" dirty="0"/>
          </a:p>
          <a:p>
            <a:r>
              <a:rPr lang="en-US" dirty="0" smtClean="0"/>
              <a:t>What would I (the student) have to think </a:t>
            </a:r>
            <a:r>
              <a:rPr lang="en-US" i="1" dirty="0" smtClean="0"/>
              <a:t>about</a:t>
            </a:r>
            <a:r>
              <a:rPr lang="en-US" dirty="0" smtClean="0"/>
              <a:t> to answer the question or do the task?</a:t>
            </a:r>
          </a:p>
          <a:p>
            <a:pPr lvl="1"/>
            <a:r>
              <a:rPr lang="en-US" dirty="0" smtClean="0"/>
              <a:t>… to determine the content knowledge required</a:t>
            </a:r>
            <a:endParaRPr lang="en-US" i="1" dirty="0" smtClean="0"/>
          </a:p>
          <a:p>
            <a:pPr marL="0" indent="0" algn="ctr">
              <a:buNone/>
            </a:pPr>
            <a:r>
              <a:rPr lang="en-US" i="1" dirty="0" smtClean="0">
                <a:solidFill>
                  <a:srgbClr val="3366FF"/>
                </a:solidFill>
              </a:rPr>
              <a:t>Both should match the knowledge and skills the assessment is intended to tap.</a:t>
            </a:r>
          </a:p>
        </p:txBody>
      </p:sp>
      <p:pic>
        <p:nvPicPr>
          <p:cNvPr id="4" name="Picture 3"/>
          <p:cNvPicPr>
            <a:picLocks noChangeAspect="1"/>
          </p:cNvPicPr>
          <p:nvPr/>
        </p:nvPicPr>
        <p:blipFill rotWithShape="1">
          <a:blip r:embed="rId2"/>
          <a:srcRect b="7508"/>
          <a:stretch/>
        </p:blipFill>
        <p:spPr>
          <a:xfrm>
            <a:off x="6924443" y="2052551"/>
            <a:ext cx="1843438" cy="3680345"/>
          </a:xfrm>
          <a:prstGeom prst="rect">
            <a:avLst/>
          </a:prstGeom>
        </p:spPr>
      </p:pic>
    </p:spTree>
    <p:extLst>
      <p:ext uri="{BB962C8B-B14F-4D97-AF65-F5344CB8AC3E}">
        <p14:creationId xmlns:p14="http://schemas.microsoft.com/office/powerpoint/2010/main" val="38955497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8844</TotalTime>
  <Words>1388</Words>
  <Application>Microsoft Macintosh PowerPoint</Application>
  <PresentationFormat>On-screen Show (4:3)</PresentationFormat>
  <Paragraphs>96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Travelogue</vt:lpstr>
      <vt:lpstr>Performance Assessments for Understanding</vt:lpstr>
      <vt:lpstr>The Petting Zoo</vt:lpstr>
      <vt:lpstr>Circle of Viewpoints</vt:lpstr>
      <vt:lpstr>Where do performance tasks fit within a unit design?</vt:lpstr>
      <vt:lpstr>PowerPoint Presentation</vt:lpstr>
      <vt:lpstr>Authentic Performance –  A necessity, not a frill</vt:lpstr>
      <vt:lpstr>Assessment requires…</vt:lpstr>
      <vt:lpstr>Assessing Higher-Order Thinking</vt:lpstr>
      <vt:lpstr>Ask yourself…</vt:lpstr>
      <vt:lpstr>PowerPoint Presentation</vt:lpstr>
      <vt:lpstr>Features of Performance Assessments</vt:lpstr>
      <vt:lpstr>Features of Performance Tasks</vt:lpstr>
      <vt:lpstr>Features of Performance Tasks</vt:lpstr>
      <vt:lpstr>Vignettes set the stage</vt:lpstr>
      <vt:lpstr>Vignettes set the stage</vt:lpstr>
      <vt:lpstr>Three-ring Audit Process</vt:lpstr>
      <vt:lpstr>Three-ring Audit Process Assessments</vt:lpstr>
      <vt:lpstr>PowerPoint Presentation</vt:lpstr>
      <vt:lpstr>Tools for the Trade</vt:lpstr>
      <vt:lpstr>Design, Evaluate, Modify</vt:lpstr>
      <vt:lpstr>Exit Ticket</vt:lpstr>
      <vt:lpstr>Thank you for your hard work!</vt:lpstr>
    </vt:vector>
  </TitlesOfParts>
  <Company>Foothills School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 </dc:title>
  <dc:creator>Default User</dc:creator>
  <cp:lastModifiedBy>Default User</cp:lastModifiedBy>
  <cp:revision>25</cp:revision>
  <dcterms:created xsi:type="dcterms:W3CDTF">2013-02-13T20:11:38Z</dcterms:created>
  <dcterms:modified xsi:type="dcterms:W3CDTF">2013-03-08T06:34:24Z</dcterms:modified>
</cp:coreProperties>
</file>