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7"/>
  </p:notesMasterIdLst>
  <p:sldIdLst>
    <p:sldId id="272" r:id="rId5"/>
    <p:sldId id="278" r:id="rId6"/>
    <p:sldId id="279" r:id="rId7"/>
    <p:sldId id="280" r:id="rId8"/>
    <p:sldId id="256" r:id="rId9"/>
    <p:sldId id="261" r:id="rId10"/>
    <p:sldId id="267" r:id="rId11"/>
    <p:sldId id="263" r:id="rId12"/>
    <p:sldId id="264" r:id="rId13"/>
    <p:sldId id="265" r:id="rId14"/>
    <p:sldId id="270" r:id="rId15"/>
    <p:sldId id="26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2AB"/>
    <a:srgbClr val="00CC00"/>
    <a:srgbClr val="E8D1AF"/>
    <a:srgbClr val="8B73AD"/>
    <a:srgbClr val="261F2F"/>
    <a:srgbClr val="E3C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306" autoAdjust="0"/>
  </p:normalViewPr>
  <p:slideViewPr>
    <p:cSldViewPr snapToGrid="0">
      <p:cViewPr varScale="1">
        <p:scale>
          <a:sx n="97" d="100"/>
          <a:sy n="97" d="100"/>
        </p:scale>
        <p:origin x="190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CDD10-A66B-450F-8F5C-3106E9E42A3B}" type="datetimeFigureOut">
              <a:rPr lang="en-US" smtClean="0"/>
              <a:t>10/28/2015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FD69F-18F6-40B5-BF16-A8B03F915F4C}" type="slidenum">
              <a:rPr lang="en-US" smtClean="0"/>
              <a:t>‹#›</a:t>
            </a:fld>
            <a:endParaRPr lang="en-US"/>
          </a:p>
        </p:txBody>
      </p:sp>
    </p:spTree>
    <p:extLst>
      <p:ext uri="{BB962C8B-B14F-4D97-AF65-F5344CB8AC3E}">
        <p14:creationId xmlns:p14="http://schemas.microsoft.com/office/powerpoint/2010/main" val="364512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my own? Use vid clip and VO?  I LIKE IT.</a:t>
            </a:r>
            <a:endParaRPr lang="en-US" dirty="0"/>
          </a:p>
        </p:txBody>
      </p:sp>
      <p:sp>
        <p:nvSpPr>
          <p:cNvPr id="4" name="Slide Number Placeholder 3"/>
          <p:cNvSpPr>
            <a:spLocks noGrp="1"/>
          </p:cNvSpPr>
          <p:nvPr>
            <p:ph type="sldNum" sz="quarter" idx="10"/>
          </p:nvPr>
        </p:nvSpPr>
        <p:spPr/>
        <p:txBody>
          <a:bodyPr/>
          <a:lstStyle/>
          <a:p>
            <a:fld id="{5ED73366-8EBC-4BC5-B351-21CE93BA0B1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793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pyrus" pitchFamily="66" charset="0"/>
                <a:cs typeface="Times New Roman" pitchFamily="18" charset="0"/>
              </a:defRPr>
            </a:lvl1pPr>
            <a:lvl2pPr marL="742950" indent="-285750" eaLnBrk="0" hangingPunct="0">
              <a:defRPr sz="3200">
                <a:solidFill>
                  <a:schemeClr val="tx1"/>
                </a:solidFill>
                <a:latin typeface="Papyrus" pitchFamily="66" charset="0"/>
                <a:cs typeface="Times New Roman" pitchFamily="18" charset="0"/>
              </a:defRPr>
            </a:lvl2pPr>
            <a:lvl3pPr marL="1143000" indent="-228600" eaLnBrk="0" hangingPunct="0">
              <a:defRPr sz="3200">
                <a:solidFill>
                  <a:schemeClr val="tx1"/>
                </a:solidFill>
                <a:latin typeface="Papyrus" pitchFamily="66" charset="0"/>
                <a:cs typeface="Times New Roman" pitchFamily="18" charset="0"/>
              </a:defRPr>
            </a:lvl3pPr>
            <a:lvl4pPr marL="1600200" indent="-228600" eaLnBrk="0" hangingPunct="0">
              <a:defRPr sz="3200">
                <a:solidFill>
                  <a:schemeClr val="tx1"/>
                </a:solidFill>
                <a:latin typeface="Papyrus" pitchFamily="66" charset="0"/>
                <a:cs typeface="Times New Roman" pitchFamily="18" charset="0"/>
              </a:defRPr>
            </a:lvl4pPr>
            <a:lvl5pPr marL="2057400" indent="-228600" eaLnBrk="0" hangingPunct="0">
              <a:defRPr sz="3200">
                <a:solidFill>
                  <a:schemeClr val="tx1"/>
                </a:solidFill>
                <a:latin typeface="Papyrus" pitchFamily="66" charset="0"/>
                <a:cs typeface="Times New Roman" pitchFamily="18" charset="0"/>
              </a:defRPr>
            </a:lvl5pPr>
            <a:lvl6pPr marL="2514600" indent="-228600" eaLnBrk="0" fontAlgn="base" hangingPunct="0">
              <a:spcBef>
                <a:spcPct val="0"/>
              </a:spcBef>
              <a:spcAft>
                <a:spcPct val="0"/>
              </a:spcAft>
              <a:defRPr sz="3200">
                <a:solidFill>
                  <a:schemeClr val="tx1"/>
                </a:solidFill>
                <a:latin typeface="Papyrus" pitchFamily="66" charset="0"/>
                <a:cs typeface="Times New Roman" pitchFamily="18" charset="0"/>
              </a:defRPr>
            </a:lvl6pPr>
            <a:lvl7pPr marL="2971800" indent="-228600" eaLnBrk="0" fontAlgn="base" hangingPunct="0">
              <a:spcBef>
                <a:spcPct val="0"/>
              </a:spcBef>
              <a:spcAft>
                <a:spcPct val="0"/>
              </a:spcAft>
              <a:defRPr sz="3200">
                <a:solidFill>
                  <a:schemeClr val="tx1"/>
                </a:solidFill>
                <a:latin typeface="Papyrus" pitchFamily="66" charset="0"/>
                <a:cs typeface="Times New Roman" pitchFamily="18" charset="0"/>
              </a:defRPr>
            </a:lvl7pPr>
            <a:lvl8pPr marL="3429000" indent="-228600" eaLnBrk="0" fontAlgn="base" hangingPunct="0">
              <a:spcBef>
                <a:spcPct val="0"/>
              </a:spcBef>
              <a:spcAft>
                <a:spcPct val="0"/>
              </a:spcAft>
              <a:defRPr sz="3200">
                <a:solidFill>
                  <a:schemeClr val="tx1"/>
                </a:solidFill>
                <a:latin typeface="Papyrus" pitchFamily="66" charset="0"/>
                <a:cs typeface="Times New Roman" pitchFamily="18" charset="0"/>
              </a:defRPr>
            </a:lvl8pPr>
            <a:lvl9pPr marL="3886200" indent="-228600" eaLnBrk="0" fontAlgn="base" hangingPunct="0">
              <a:spcBef>
                <a:spcPct val="0"/>
              </a:spcBef>
              <a:spcAft>
                <a:spcPct val="0"/>
              </a:spcAft>
              <a:defRPr sz="3200">
                <a:solidFill>
                  <a:schemeClr val="tx1"/>
                </a:solidFill>
                <a:latin typeface="Papyrus" pitchFamily="66" charset="0"/>
                <a:cs typeface="Times New Roman" pitchFamily="18" charset="0"/>
              </a:defRPr>
            </a:lvl9pPr>
          </a:lstStyle>
          <a:p>
            <a:pPr eaLnBrk="1" hangingPunct="1"/>
            <a:fld id="{D395C653-E9E0-4767-AA5E-8084727C23B9}" type="slidenum">
              <a:rPr lang="en-US" sz="1200" smtClean="0">
                <a:solidFill>
                  <a:prstClr val="black"/>
                </a:solidFill>
                <a:latin typeface="Arial" pitchFamily="34" charset="0"/>
                <a:cs typeface="Arial" pitchFamily="34" charset="0"/>
              </a:rPr>
              <a:pPr eaLnBrk="1" hangingPunct="1"/>
              <a:t>3</a:t>
            </a:fld>
            <a:endParaRPr lang="en-US" sz="1200" smtClean="0">
              <a:solidFill>
                <a:prstClr val="black"/>
              </a:solidFill>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419941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671081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pic>
        <p:nvPicPr>
          <p:cNvPr id="7" name="Picture 9" descr="http://channel2.typepad.com/photos/uncategorized/2007/10/29/35_leonardo_codex_forster_i_6v7.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19105" b="86919" l="8250" r="93875">
                        <a14:foregroundMark x1="85750" y1="49742" x2="91375" y2="48365"/>
                        <a14:foregroundMark x1="92625" y1="46127" x2="91125" y2="53184"/>
                        <a14:foregroundMark x1="83375" y1="50086" x2="87375" y2="49398"/>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110067" y="-112890"/>
            <a:ext cx="10041467" cy="708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14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311342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988836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8" name="Picture 9" descr="http://channel2.typepad.com/photos/uncategorized/2007/10/29/35_leonardo_codex_forster_i_6v7.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19105" b="86919" l="8250" r="93875">
                        <a14:foregroundMark x1="85750" y1="49742" x2="91375" y2="48365"/>
                        <a14:foregroundMark x1="92625" y1="46127" x2="91125" y2="53184"/>
                        <a14:foregroundMark x1="83375" y1="50086" x2="87375" y2="49398"/>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2" y="-135468"/>
            <a:ext cx="10087429" cy="6993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11476" indent="0" algn="ctr">
              <a:buNone/>
              <a:defRPr/>
            </a:lvl2pPr>
            <a:lvl3pPr marL="822952" indent="0" algn="ctr">
              <a:buNone/>
              <a:defRPr/>
            </a:lvl3pPr>
            <a:lvl4pPr marL="1234428" indent="0" algn="ctr">
              <a:buNone/>
              <a:defRPr/>
            </a:lvl4pPr>
            <a:lvl5pPr marL="1645904" indent="0" algn="ctr">
              <a:buNone/>
              <a:defRPr/>
            </a:lvl5pPr>
            <a:lvl6pPr marL="2057380" indent="0" algn="ctr">
              <a:buNone/>
              <a:defRPr/>
            </a:lvl6pPr>
            <a:lvl7pPr marL="2468856" indent="0" algn="ctr">
              <a:buNone/>
              <a:defRPr/>
            </a:lvl7pPr>
            <a:lvl8pPr marL="2880331" indent="0" algn="ctr">
              <a:buNone/>
              <a:defRPr/>
            </a:lvl8pPr>
            <a:lvl9pPr marL="329180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D97CB-B81F-4B98-A33C-4E31E00DA9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03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BD55E-6B7D-4716-94A5-3143F72E7D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37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11476" indent="0">
              <a:buNone/>
              <a:defRPr sz="1620"/>
            </a:lvl2pPr>
            <a:lvl3pPr marL="822952" indent="0">
              <a:buNone/>
              <a:defRPr sz="1440"/>
            </a:lvl3pPr>
            <a:lvl4pPr marL="1234428" indent="0">
              <a:buNone/>
              <a:defRPr sz="1260"/>
            </a:lvl4pPr>
            <a:lvl5pPr marL="1645904" indent="0">
              <a:buNone/>
              <a:defRPr sz="1260"/>
            </a:lvl5pPr>
            <a:lvl6pPr marL="2057380" indent="0">
              <a:buNone/>
              <a:defRPr sz="1260"/>
            </a:lvl6pPr>
            <a:lvl7pPr marL="2468856" indent="0">
              <a:buNone/>
              <a:defRPr sz="1260"/>
            </a:lvl7pPr>
            <a:lvl8pPr marL="2880331" indent="0">
              <a:buNone/>
              <a:defRPr sz="1260"/>
            </a:lvl8pPr>
            <a:lvl9pPr marL="3291807" indent="0">
              <a:buNone/>
              <a:defRPr sz="126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65831-5268-44FA-A4C2-8F772152FF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76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00"/>
            <a:ext cx="381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E0567F-3CE3-4FF9-A5BE-4988E9DD9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479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160" b="1"/>
            </a:lvl1pPr>
            <a:lvl2pPr marL="411476"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6" indent="0">
              <a:buNone/>
              <a:defRPr sz="1440" b="1"/>
            </a:lvl7pPr>
            <a:lvl8pPr marL="2880331" indent="0">
              <a:buNone/>
              <a:defRPr sz="1440" b="1"/>
            </a:lvl8pPr>
            <a:lvl9pPr marL="3291807" indent="0">
              <a:buNone/>
              <a:defRPr sz="144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7"/>
            <a:ext cx="4041775" cy="639762"/>
          </a:xfrm>
        </p:spPr>
        <p:txBody>
          <a:bodyPr anchor="b"/>
          <a:lstStyle>
            <a:lvl1pPr marL="0" indent="0">
              <a:buNone/>
              <a:defRPr sz="2160" b="1"/>
            </a:lvl1pPr>
            <a:lvl2pPr marL="411476"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6" indent="0">
              <a:buNone/>
              <a:defRPr sz="1440" b="1"/>
            </a:lvl7pPr>
            <a:lvl8pPr marL="2880331" indent="0">
              <a:buNone/>
              <a:defRPr sz="1440" b="1"/>
            </a:lvl8pPr>
            <a:lvl9pPr marL="3291807" indent="0">
              <a:buNone/>
              <a:defRPr sz="144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461E18-4D1A-49E3-B10C-F6D138ED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03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386A30-0F88-4BBA-B9EA-06716BF645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9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325621-5DE5-42A9-8F56-6DDF716A1F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51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5"/>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260"/>
            </a:lvl1pPr>
            <a:lvl2pPr marL="411476"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6" indent="0">
              <a:buNone/>
              <a:defRPr sz="810"/>
            </a:lvl7pPr>
            <a:lvl8pPr marL="2880331" indent="0">
              <a:buNone/>
              <a:defRPr sz="810"/>
            </a:lvl8pPr>
            <a:lvl9pPr marL="3291807" indent="0">
              <a:buNone/>
              <a:defRPr sz="81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3A7EF1-BFB4-436D-9DDB-3AD78E1019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30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3531298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80"/>
            </a:lvl1pPr>
            <a:lvl2pPr marL="411476"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6" indent="0">
              <a:buNone/>
              <a:defRPr sz="1800"/>
            </a:lvl7pPr>
            <a:lvl8pPr marL="2880331" indent="0">
              <a:buNone/>
              <a:defRPr sz="1800"/>
            </a:lvl8pPr>
            <a:lvl9pPr marL="3291807" indent="0">
              <a:buNone/>
              <a:defRPr sz="18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60"/>
            </a:lvl1pPr>
            <a:lvl2pPr marL="411476"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6" indent="0">
              <a:buNone/>
              <a:defRPr sz="810"/>
            </a:lvl7pPr>
            <a:lvl8pPr marL="2880331" indent="0">
              <a:buNone/>
              <a:defRPr sz="810"/>
            </a:lvl8pPr>
            <a:lvl9pPr marL="3291807" indent="0">
              <a:buNone/>
              <a:defRPr sz="81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267A22-DC36-4802-960F-6206903A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2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9A8522-1470-48CC-9F96-02ED572800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544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458FDF-D709-4F73-9BCB-070C1E4A4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21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584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054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458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58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360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342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73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05507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139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182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48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743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08777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493530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748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600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464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29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4907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51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3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8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538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29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F2AD75-388B-496B-967D-BA91358FAB78}" type="datetimeFigureOut">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9473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F2AD75-388B-496B-967D-BA91358FAB78}" type="datetimeFigureOut">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55425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2AD75-388B-496B-967D-BA91358FAB78}" type="datetimeFigureOut">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57520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79859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409180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wmf"/><Relationship Id="rId18" Type="http://schemas.openxmlformats.org/officeDocument/2006/relationships/image" Target="../media/image6.png"/><Relationship Id="rId26" Type="http://schemas.openxmlformats.org/officeDocument/2006/relationships/image" Target="../media/image10.png"/><Relationship Id="rId3" Type="http://schemas.openxmlformats.org/officeDocument/2006/relationships/slideLayout" Target="../slideLayouts/slideLayout36.xml"/><Relationship Id="rId21" Type="http://schemas.microsoft.com/office/2007/relationships/hdphoto" Target="../media/hdphoto5.wdp"/><Relationship Id="rId7" Type="http://schemas.openxmlformats.org/officeDocument/2006/relationships/slideLayout" Target="../slideLayouts/slideLayout40.xml"/><Relationship Id="rId12" Type="http://schemas.openxmlformats.org/officeDocument/2006/relationships/theme" Target="../theme/theme4.xml"/><Relationship Id="rId17" Type="http://schemas.microsoft.com/office/2007/relationships/hdphoto" Target="../media/hdphoto3.wdp"/><Relationship Id="rId25" Type="http://schemas.microsoft.com/office/2007/relationships/hdphoto" Target="../media/hdphoto7.wdp"/><Relationship Id="rId2" Type="http://schemas.openxmlformats.org/officeDocument/2006/relationships/slideLayout" Target="../slideLayouts/slideLayout35.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Layout" Target="../slideLayouts/slideLayout43.xml"/><Relationship Id="rId19" Type="http://schemas.microsoft.com/office/2007/relationships/hdphoto" Target="../media/hdphoto4.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 Id="rId22" Type="http://schemas.openxmlformats.org/officeDocument/2006/relationships/image" Target="../media/image8.png"/><Relationship Id="rId27" Type="http://schemas.microsoft.com/office/2007/relationships/hdphoto" Target="../media/hdphoto8.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9" descr="http://channel2.typepad.com/photos/uncategorized/2007/10/29/35_leonardo_codex_forster_i_6v7.jpg"/>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ackgroundRemoval t="19105" b="86919" l="8250" r="93875">
                        <a14:foregroundMark x1="80500" y1="49570" x2="80250" y2="65232"/>
                        <a14:backgroundMark x1="82500" y1="19793" x2="83250" y2="85026"/>
                        <a14:backgroundMark x1="81375" y1="45783" x2="81500" y2="85026"/>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59267" y="-172159"/>
            <a:ext cx="9990667" cy="70809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2AD75-388B-496B-967D-BA91358FAB78}" type="datetimeFigureOut">
              <a:rPr lang="en-US" smtClean="0"/>
              <a:t>10/28/2015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6D3CD-F157-4EB0-93AB-F1B96296AC8C}" type="slidenum">
              <a:rPr lang="en-US" smtClean="0"/>
              <a:t>‹#›</a:t>
            </a:fld>
            <a:endParaRPr lang="en-US"/>
          </a:p>
        </p:txBody>
      </p:sp>
    </p:spTree>
    <p:extLst>
      <p:ext uri="{BB962C8B-B14F-4D97-AF65-F5344CB8AC3E}">
        <p14:creationId xmlns:p14="http://schemas.microsoft.com/office/powerpoint/2010/main" val="17443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9" descr="http://channel2.typepad.com/photos/uncategorized/2007/10/29/35_leonardo_codex_forster_i_6v7.jpg"/>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ackgroundRemoval t="19105" b="86919" l="8250" r="93875">
                        <a14:foregroundMark x1="80500" y1="49570" x2="80250" y2="65232"/>
                        <a14:backgroundMark x1="82500" y1="19793" x2="83250" y2="85026"/>
                        <a14:backgroundMark x1="81375" y1="45783" x2="81500" y2="85026"/>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59267" y="-172159"/>
            <a:ext cx="9990667" cy="7080957"/>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6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2"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6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60"/>
            </a:lvl1pPr>
          </a:lstStyle>
          <a:p>
            <a:pPr fontAlgn="base">
              <a:spcBef>
                <a:spcPct val="0"/>
              </a:spcBef>
              <a:spcAft>
                <a:spcPct val="0"/>
              </a:spcAft>
              <a:defRPr/>
            </a:pPr>
            <a:fld id="{525E26FE-ECC4-447E-8BA9-79C329EC071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1495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Times New Roman" pitchFamily="18" charset="0"/>
          <a:cs typeface="Arial" charset="0"/>
        </a:defRPr>
      </a:lvl2pPr>
      <a:lvl3pPr algn="ctr" rtl="0" eaLnBrk="0" fontAlgn="base" hangingPunct="0">
        <a:spcBef>
          <a:spcPct val="0"/>
        </a:spcBef>
        <a:spcAft>
          <a:spcPct val="0"/>
        </a:spcAft>
        <a:defRPr sz="3960">
          <a:solidFill>
            <a:schemeClr val="tx2"/>
          </a:solidFill>
          <a:latin typeface="Times New Roman" pitchFamily="18" charset="0"/>
          <a:cs typeface="Arial" charset="0"/>
        </a:defRPr>
      </a:lvl3pPr>
      <a:lvl4pPr algn="ctr" rtl="0" eaLnBrk="0" fontAlgn="base" hangingPunct="0">
        <a:spcBef>
          <a:spcPct val="0"/>
        </a:spcBef>
        <a:spcAft>
          <a:spcPct val="0"/>
        </a:spcAft>
        <a:defRPr sz="3960">
          <a:solidFill>
            <a:schemeClr val="tx2"/>
          </a:solidFill>
          <a:latin typeface="Times New Roman" pitchFamily="18" charset="0"/>
          <a:cs typeface="Arial" charset="0"/>
        </a:defRPr>
      </a:lvl4pPr>
      <a:lvl5pPr algn="ctr" rtl="0" eaLnBrk="0" fontAlgn="base" hangingPunct="0">
        <a:spcBef>
          <a:spcPct val="0"/>
        </a:spcBef>
        <a:spcAft>
          <a:spcPct val="0"/>
        </a:spcAft>
        <a:defRPr sz="3960">
          <a:solidFill>
            <a:schemeClr val="tx2"/>
          </a:solidFill>
          <a:latin typeface="Times New Roman" pitchFamily="18" charset="0"/>
          <a:cs typeface="Arial" charset="0"/>
        </a:defRPr>
      </a:lvl5pPr>
      <a:lvl6pPr marL="411476" algn="ctr" rtl="0" fontAlgn="base">
        <a:spcBef>
          <a:spcPct val="0"/>
        </a:spcBef>
        <a:spcAft>
          <a:spcPct val="0"/>
        </a:spcAft>
        <a:defRPr sz="3960">
          <a:solidFill>
            <a:schemeClr val="tx2"/>
          </a:solidFill>
          <a:latin typeface="Times New Roman" pitchFamily="18" charset="0"/>
          <a:cs typeface="Arial" charset="0"/>
        </a:defRPr>
      </a:lvl6pPr>
      <a:lvl7pPr marL="822952" algn="ctr" rtl="0" fontAlgn="base">
        <a:spcBef>
          <a:spcPct val="0"/>
        </a:spcBef>
        <a:spcAft>
          <a:spcPct val="0"/>
        </a:spcAft>
        <a:defRPr sz="3960">
          <a:solidFill>
            <a:schemeClr val="tx2"/>
          </a:solidFill>
          <a:latin typeface="Times New Roman" pitchFamily="18" charset="0"/>
          <a:cs typeface="Arial" charset="0"/>
        </a:defRPr>
      </a:lvl7pPr>
      <a:lvl8pPr marL="1234428" algn="ctr" rtl="0" fontAlgn="base">
        <a:spcBef>
          <a:spcPct val="0"/>
        </a:spcBef>
        <a:spcAft>
          <a:spcPct val="0"/>
        </a:spcAft>
        <a:defRPr sz="3960">
          <a:solidFill>
            <a:schemeClr val="tx2"/>
          </a:solidFill>
          <a:latin typeface="Times New Roman" pitchFamily="18" charset="0"/>
          <a:cs typeface="Arial" charset="0"/>
        </a:defRPr>
      </a:lvl8pPr>
      <a:lvl9pPr marL="1645904" algn="ctr" rtl="0" fontAlgn="base">
        <a:spcBef>
          <a:spcPct val="0"/>
        </a:spcBef>
        <a:spcAft>
          <a:spcPct val="0"/>
        </a:spcAft>
        <a:defRPr sz="3960">
          <a:solidFill>
            <a:schemeClr val="tx2"/>
          </a:solidFill>
          <a:latin typeface="Times New Roman" pitchFamily="18" charset="0"/>
          <a:cs typeface="Arial" charset="0"/>
        </a:defRPr>
      </a:lvl9pPr>
    </p:titleStyle>
    <p:bodyStyle>
      <a:lvl1pPr marL="308606" indent="-308606" algn="l" rtl="0" eaLnBrk="0" fontAlgn="base" hangingPunct="0">
        <a:spcBef>
          <a:spcPct val="20000"/>
        </a:spcBef>
        <a:spcAft>
          <a:spcPct val="0"/>
        </a:spcAft>
        <a:buChar char="•"/>
        <a:defRPr sz="2880">
          <a:solidFill>
            <a:schemeClr val="tx1"/>
          </a:solidFill>
          <a:latin typeface="+mn-lt"/>
          <a:ea typeface="+mn-ea"/>
          <a:cs typeface="+mn-cs"/>
        </a:defRPr>
      </a:lvl1pPr>
      <a:lvl2pPr marL="668649" indent="-257172" algn="l" rtl="0" eaLnBrk="0" fontAlgn="base" hangingPunct="0">
        <a:spcBef>
          <a:spcPct val="20000"/>
        </a:spcBef>
        <a:spcAft>
          <a:spcPct val="0"/>
        </a:spcAft>
        <a:buChar char="–"/>
        <a:defRPr sz="2520">
          <a:solidFill>
            <a:schemeClr val="tx1"/>
          </a:solidFill>
          <a:latin typeface="+mn-lt"/>
          <a:cs typeface="+mn-cs"/>
        </a:defRPr>
      </a:lvl2pPr>
      <a:lvl3pPr marL="1028689" indent="-205737" algn="l" rtl="0" eaLnBrk="0" fontAlgn="base" hangingPunct="0">
        <a:spcBef>
          <a:spcPct val="20000"/>
        </a:spcBef>
        <a:spcAft>
          <a:spcPct val="0"/>
        </a:spcAft>
        <a:buChar char="•"/>
        <a:defRPr sz="2160">
          <a:solidFill>
            <a:schemeClr val="tx1"/>
          </a:solidFill>
          <a:latin typeface="+mn-lt"/>
          <a:cs typeface="+mn-cs"/>
        </a:defRPr>
      </a:lvl3pPr>
      <a:lvl4pPr marL="1440166" indent="-205737" algn="l" rtl="0" eaLnBrk="0" fontAlgn="base" hangingPunct="0">
        <a:spcBef>
          <a:spcPct val="20000"/>
        </a:spcBef>
        <a:spcAft>
          <a:spcPct val="0"/>
        </a:spcAft>
        <a:buChar char="–"/>
        <a:defRPr sz="1800">
          <a:solidFill>
            <a:schemeClr val="tx1"/>
          </a:solidFill>
          <a:latin typeface="+mn-lt"/>
          <a:cs typeface="+mn-cs"/>
        </a:defRPr>
      </a:lvl4pPr>
      <a:lvl5pPr marL="1851641" indent="-205737" algn="l" rtl="0" eaLnBrk="0" fontAlgn="base" hangingPunct="0">
        <a:spcBef>
          <a:spcPct val="20000"/>
        </a:spcBef>
        <a:spcAft>
          <a:spcPct val="0"/>
        </a:spcAft>
        <a:buChar char="»"/>
        <a:defRPr sz="1800">
          <a:solidFill>
            <a:schemeClr val="tx1"/>
          </a:solidFill>
          <a:latin typeface="+mn-lt"/>
          <a:cs typeface="+mn-cs"/>
        </a:defRPr>
      </a:lvl5pPr>
      <a:lvl6pPr marL="2263118" indent="-205737" algn="l" rtl="0" fontAlgn="base">
        <a:spcBef>
          <a:spcPct val="20000"/>
        </a:spcBef>
        <a:spcAft>
          <a:spcPct val="0"/>
        </a:spcAft>
        <a:buChar char="»"/>
        <a:defRPr sz="1800">
          <a:solidFill>
            <a:schemeClr val="tx1"/>
          </a:solidFill>
          <a:latin typeface="+mn-lt"/>
          <a:cs typeface="+mn-cs"/>
        </a:defRPr>
      </a:lvl6pPr>
      <a:lvl7pPr marL="2674593" indent="-205737" algn="l" rtl="0" fontAlgn="base">
        <a:spcBef>
          <a:spcPct val="20000"/>
        </a:spcBef>
        <a:spcAft>
          <a:spcPct val="0"/>
        </a:spcAft>
        <a:buChar char="»"/>
        <a:defRPr sz="1800">
          <a:solidFill>
            <a:schemeClr val="tx1"/>
          </a:solidFill>
          <a:latin typeface="+mn-lt"/>
          <a:cs typeface="+mn-cs"/>
        </a:defRPr>
      </a:lvl7pPr>
      <a:lvl8pPr marL="3086069" indent="-205737" algn="l" rtl="0" fontAlgn="base">
        <a:spcBef>
          <a:spcPct val="20000"/>
        </a:spcBef>
        <a:spcAft>
          <a:spcPct val="0"/>
        </a:spcAft>
        <a:buChar char="»"/>
        <a:defRPr sz="1800">
          <a:solidFill>
            <a:schemeClr val="tx1"/>
          </a:solidFill>
          <a:latin typeface="+mn-lt"/>
          <a:cs typeface="+mn-cs"/>
        </a:defRPr>
      </a:lvl8pPr>
      <a:lvl9pPr marL="3497545" indent="-205737" algn="l" rtl="0" fontAlgn="base">
        <a:spcBef>
          <a:spcPct val="20000"/>
        </a:spcBef>
        <a:spcAft>
          <a:spcPct val="0"/>
        </a:spcAft>
        <a:buChar char="»"/>
        <a:defRPr sz="1800">
          <a:solidFill>
            <a:schemeClr val="tx1"/>
          </a:solidFill>
          <a:latin typeface="+mn-lt"/>
          <a:cs typeface="+mn-cs"/>
        </a:defRPr>
      </a:lvl9pPr>
    </p:bodyStyle>
    <p:otherStyle>
      <a:defPPr>
        <a:defRPr lang="en-US"/>
      </a:defPPr>
      <a:lvl1pPr marL="0" algn="l" defTabSz="822952" rtl="0" eaLnBrk="1" latinLnBrk="0" hangingPunct="1">
        <a:defRPr sz="1620" kern="1200">
          <a:solidFill>
            <a:schemeClr val="tx1"/>
          </a:solidFill>
          <a:latin typeface="+mn-lt"/>
          <a:ea typeface="+mn-ea"/>
          <a:cs typeface="+mn-cs"/>
        </a:defRPr>
      </a:lvl1pPr>
      <a:lvl2pPr marL="411476" algn="l" defTabSz="822952" rtl="0" eaLnBrk="1" latinLnBrk="0" hangingPunct="1">
        <a:defRPr sz="1620" kern="1200">
          <a:solidFill>
            <a:schemeClr val="tx1"/>
          </a:solidFill>
          <a:latin typeface="+mn-lt"/>
          <a:ea typeface="+mn-ea"/>
          <a:cs typeface="+mn-cs"/>
        </a:defRPr>
      </a:lvl2pPr>
      <a:lvl3pPr marL="822952" algn="l" defTabSz="822952" rtl="0" eaLnBrk="1" latinLnBrk="0" hangingPunct="1">
        <a:defRPr sz="1620" kern="1200">
          <a:solidFill>
            <a:schemeClr val="tx1"/>
          </a:solidFill>
          <a:latin typeface="+mn-lt"/>
          <a:ea typeface="+mn-ea"/>
          <a:cs typeface="+mn-cs"/>
        </a:defRPr>
      </a:lvl3pPr>
      <a:lvl4pPr marL="1234428" algn="l" defTabSz="822952" rtl="0" eaLnBrk="1" latinLnBrk="0" hangingPunct="1">
        <a:defRPr sz="1620" kern="1200">
          <a:solidFill>
            <a:schemeClr val="tx1"/>
          </a:solidFill>
          <a:latin typeface="+mn-lt"/>
          <a:ea typeface="+mn-ea"/>
          <a:cs typeface="+mn-cs"/>
        </a:defRPr>
      </a:lvl4pPr>
      <a:lvl5pPr marL="1645904" algn="l" defTabSz="822952" rtl="0" eaLnBrk="1" latinLnBrk="0" hangingPunct="1">
        <a:defRPr sz="1620" kern="1200">
          <a:solidFill>
            <a:schemeClr val="tx1"/>
          </a:solidFill>
          <a:latin typeface="+mn-lt"/>
          <a:ea typeface="+mn-ea"/>
          <a:cs typeface="+mn-cs"/>
        </a:defRPr>
      </a:lvl5pPr>
      <a:lvl6pPr marL="2057380" algn="l" defTabSz="822952" rtl="0" eaLnBrk="1" latinLnBrk="0" hangingPunct="1">
        <a:defRPr sz="1620" kern="1200">
          <a:solidFill>
            <a:schemeClr val="tx1"/>
          </a:solidFill>
          <a:latin typeface="+mn-lt"/>
          <a:ea typeface="+mn-ea"/>
          <a:cs typeface="+mn-cs"/>
        </a:defRPr>
      </a:lvl6pPr>
      <a:lvl7pPr marL="2468856" algn="l" defTabSz="822952" rtl="0" eaLnBrk="1" latinLnBrk="0" hangingPunct="1">
        <a:defRPr sz="1620" kern="1200">
          <a:solidFill>
            <a:schemeClr val="tx1"/>
          </a:solidFill>
          <a:latin typeface="+mn-lt"/>
          <a:ea typeface="+mn-ea"/>
          <a:cs typeface="+mn-cs"/>
        </a:defRPr>
      </a:lvl7pPr>
      <a:lvl8pPr marL="2880331" algn="l" defTabSz="822952" rtl="0" eaLnBrk="1" latinLnBrk="0" hangingPunct="1">
        <a:defRPr sz="1620" kern="1200">
          <a:solidFill>
            <a:schemeClr val="tx1"/>
          </a:solidFill>
          <a:latin typeface="+mn-lt"/>
          <a:ea typeface="+mn-ea"/>
          <a:cs typeface="+mn-cs"/>
        </a:defRPr>
      </a:lvl8pPr>
      <a:lvl9pPr marL="3291807" algn="l" defTabSz="822952"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0728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pic>
        <p:nvPicPr>
          <p:cNvPr id="7" name="Picture 2" descr="C:\Users\kevin\AppData\Local\Microsoft\Windows\Temporary Internet Files\Content.IE5\AKUFAY2I\MC900203134[1].wmf"/>
          <p:cNvPicPr>
            <a:picLocks noChangeAspect="1" noChangeArrowheads="1"/>
          </p:cNvPicPr>
          <p:nvPr userDrawn="1"/>
        </p:nvPicPr>
        <p:blipFill>
          <a:blip r:embed="rId13" cstate="print">
            <a:lum bright="-100000"/>
            <a:extLst>
              <a:ext uri="{28A0092B-C50C-407E-A947-70E740481C1C}">
                <a14:useLocalDpi xmlns:a14="http://schemas.microsoft.com/office/drawing/2010/main" val="0"/>
              </a:ext>
            </a:extLst>
          </a:blip>
          <a:srcRect/>
          <a:stretch>
            <a:fillRect/>
          </a:stretch>
        </p:blipFill>
        <p:spPr bwMode="auto">
          <a:xfrm>
            <a:off x="304800" y="6223956"/>
            <a:ext cx="264606" cy="53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fuzzy-antler.webatu.com/images/Big_RomanSoldier.jpg"/>
          <p:cNvPicPr>
            <a:picLocks noChangeAspect="1" noChangeArrowheads="1"/>
          </p:cNvPicPr>
          <p:nvPr userDrawn="1"/>
        </p:nvPicPr>
        <p:blipFill>
          <a:blip r:embed="rId14" cstate="print">
            <a:extLst>
              <a:ext uri="{BEBA8EAE-BF5A-486C-A8C5-ECC9F3942E4B}">
                <a14:imgProps xmlns:a14="http://schemas.microsoft.com/office/drawing/2010/main">
                  <a14:imgLayer r:embed="rId15">
                    <a14:imgEffect>
                      <a14:backgroundRemoval t="0" b="100000" l="9961" r="89844">
                        <a14:foregroundMark x1="53320" y1="32617" x2="52539" y2="45117"/>
                        <a14:foregroundMark x1="51758" y1="52930" x2="48047" y2="73828"/>
                        <a14:foregroundMark x1="45703" y1="70117" x2="69727" y2="67969"/>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33180" y="6215330"/>
            <a:ext cx="542026" cy="542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https://encrypted-tbn2.gstatic.com/images?q=tbn:ANd9GcRhTOqKXdl2E6ISBSj1N04WoJjZG-SeHzpjVRuR7bhM3zzA8Hb44A"/>
          <p:cNvPicPr>
            <a:picLocks noChangeAspect="1" noChangeArrowheads="1"/>
          </p:cNvPicPr>
          <p:nvPr userDrawn="1"/>
        </p:nvPicPr>
        <p:blipFill rotWithShape="1">
          <a:blip r:embed="rId16" cstate="print">
            <a:extLst>
              <a:ext uri="{BEBA8EAE-BF5A-486C-A8C5-ECC9F3942E4B}">
                <a14:imgProps xmlns:a14="http://schemas.microsoft.com/office/drawing/2010/main">
                  <a14:imgLayer r:embed="rId17">
                    <a14:imgEffect>
                      <a14:backgroundRemoval t="0" b="99052" l="0" r="100000">
                        <a14:foregroundMark x1="24686" y1="39336" x2="22594" y2="92417"/>
                        <a14:foregroundMark x1="75732" y1="36967" x2="75732" y2="90047"/>
                        <a14:foregroundMark x1="28452" y1="69668" x2="28033" y2="75829"/>
                        <a14:foregroundMark x1="18410" y1="58768" x2="17992" y2="85308"/>
                        <a14:foregroundMark x1="67782" y1="58294" x2="68201" y2="90995"/>
                      </a14:backgroundRemoval>
                    </a14:imgEffect>
                    <a14:imgEffect>
                      <a14:brightnessContrast bright="-100000"/>
                    </a14:imgEffect>
                  </a14:imgLayer>
                </a14:imgProps>
              </a:ext>
              <a:ext uri="{28A0092B-C50C-407E-A947-70E740481C1C}">
                <a14:useLocalDpi xmlns:a14="http://schemas.microsoft.com/office/drawing/2010/main" val="0"/>
              </a:ext>
            </a:extLst>
          </a:blip>
          <a:srcRect b="5500"/>
          <a:stretch/>
        </p:blipFill>
        <p:spPr bwMode="auto">
          <a:xfrm>
            <a:off x="971558" y="6290812"/>
            <a:ext cx="640204" cy="534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bestclipartblog.com/clipart-pics/roman-clip-art-18.jpg"/>
          <p:cNvPicPr>
            <a:picLocks noChangeAspect="1" noChangeArrowheads="1"/>
          </p:cNvPicPr>
          <p:nvPr userDrawn="1"/>
        </p:nvPicPr>
        <p:blipFill rotWithShape="1">
          <a:blip r:embed="rId18" cstate="print">
            <a:extLst>
              <a:ext uri="{BEBA8EAE-BF5A-486C-A8C5-ECC9F3942E4B}">
                <a14:imgProps xmlns:a14="http://schemas.microsoft.com/office/drawing/2010/main">
                  <a14:imgLayer r:embed="rId19">
                    <a14:imgEffect>
                      <a14:backgroundRemoval t="0" b="40541" l="0" r="100000"/>
                    </a14:imgEffect>
                    <a14:imgEffect>
                      <a14:brightnessContrast bright="-100000"/>
                    </a14:imgEffect>
                  </a14:imgLayer>
                </a14:imgProps>
              </a:ext>
              <a:ext uri="{28A0092B-C50C-407E-A947-70E740481C1C}">
                <a14:useLocalDpi xmlns:a14="http://schemas.microsoft.com/office/drawing/2010/main" val="0"/>
              </a:ext>
            </a:extLst>
          </a:blip>
          <a:srcRect b="58962"/>
          <a:stretch/>
        </p:blipFill>
        <p:spPr bwMode="auto">
          <a:xfrm>
            <a:off x="2550606" y="6189452"/>
            <a:ext cx="914400" cy="5900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0" y="6748730"/>
            <a:ext cx="91440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descr="Pillar"/>
          <p:cNvPicPr>
            <a:picLocks noChangeAspect="1" noChangeArrowheads="1"/>
          </p:cNvPicPr>
          <p:nvPr userDrawn="1"/>
        </p:nvPicPr>
        <p:blipFill>
          <a:blip r:embed="rId20">
            <a:extLst>
              <a:ext uri="{BEBA8EAE-BF5A-486C-A8C5-ECC9F3942E4B}">
                <a14:imgProps xmlns:a14="http://schemas.microsoft.com/office/drawing/2010/main">
                  <a14:imgLayer r:embed="rId21">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3937136" y="6206704"/>
            <a:ext cx="213670" cy="694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https://encrypted-tbn2.gstatic.com/images?q=tbn:ANd9GcRhTOqKXdl2E6ISBSj1N04WoJjZG-SeHzpjVRuR7bhM3zzA8Hb44A"/>
          <p:cNvPicPr>
            <a:picLocks noChangeAspect="1" noChangeArrowheads="1"/>
          </p:cNvPicPr>
          <p:nvPr userDrawn="1"/>
        </p:nvPicPr>
        <p:blipFill rotWithShape="1">
          <a:blip r:embed="rId16" cstate="print">
            <a:extLst>
              <a:ext uri="{BEBA8EAE-BF5A-486C-A8C5-ECC9F3942E4B}">
                <a14:imgProps xmlns:a14="http://schemas.microsoft.com/office/drawing/2010/main">
                  <a14:imgLayer r:embed="rId17">
                    <a14:imgEffect>
                      <a14:backgroundRemoval t="0" b="99052" l="0" r="100000">
                        <a14:foregroundMark x1="24686" y1="39336" x2="22594" y2="92417"/>
                        <a14:foregroundMark x1="75732" y1="36967" x2="75732" y2="90047"/>
                        <a14:foregroundMark x1="28452" y1="69668" x2="28033" y2="75829"/>
                        <a14:foregroundMark x1="18410" y1="58768" x2="17992" y2="85308"/>
                        <a14:foregroundMark x1="67782" y1="58294" x2="68201" y2="90995"/>
                      </a14:backgroundRemoval>
                    </a14:imgEffect>
                    <a14:imgEffect>
                      <a14:brightnessContrast bright="-100000"/>
                    </a14:imgEffect>
                  </a14:imgLayer>
                </a14:imgProps>
              </a:ext>
              <a:ext uri="{28A0092B-C50C-407E-A947-70E740481C1C}">
                <a14:useLocalDpi xmlns:a14="http://schemas.microsoft.com/office/drawing/2010/main" val="0"/>
              </a:ext>
            </a:extLst>
          </a:blip>
          <a:srcRect b="5500"/>
          <a:stretch/>
        </p:blipFill>
        <p:spPr bwMode="auto">
          <a:xfrm>
            <a:off x="1605602" y="6291530"/>
            <a:ext cx="640204" cy="534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descr="http://www.arthursclipart.org/transport/land/chariot.gif"/>
          <p:cNvPicPr>
            <a:picLocks noChangeAspect="1" noChangeArrowheads="1"/>
          </p:cNvPicPr>
          <p:nvPr userDrawn="1"/>
        </p:nvPicPr>
        <p:blipFill>
          <a:blip r:embed="rId22" cstate="print">
            <a:extLst>
              <a:ext uri="{BEBA8EAE-BF5A-486C-A8C5-ECC9F3942E4B}">
                <a14:imgProps xmlns:a14="http://schemas.microsoft.com/office/drawing/2010/main">
                  <a14:imgLayer r:embed="rId23">
                    <a14:imgEffect>
                      <a14:backgroundRemoval t="0" b="100000" l="0" r="100000">
                        <a14:foregroundMark x1="58832" y1="42944" x2="53268" y2="43750"/>
                        <a14:backgroundMark x1="69819" y1="82258" x2="69819" y2="82258"/>
                        <a14:backgroundMark x1="70236" y1="86492" x2="70236" y2="86492"/>
                        <a14:backgroundMark x1="66759" y1="87702" x2="66759" y2="87702"/>
                        <a14:backgroundMark x1="66342" y1="81653" x2="66342" y2="81653"/>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903406" y="6188601"/>
            <a:ext cx="914400" cy="6307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Pillar"/>
          <p:cNvPicPr>
            <a:picLocks noChangeAspect="1" noChangeArrowheads="1"/>
          </p:cNvPicPr>
          <p:nvPr userDrawn="1"/>
        </p:nvPicPr>
        <p:blipFill>
          <a:blip r:embed="rId20">
            <a:extLst>
              <a:ext uri="{BEBA8EAE-BF5A-486C-A8C5-ECC9F3942E4B}">
                <a14:imgProps xmlns:a14="http://schemas.microsoft.com/office/drawing/2010/main">
                  <a14:imgLayer r:embed="rId21">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5156336" y="6206704"/>
            <a:ext cx="213670" cy="694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p:cNvPicPr>
            <a:picLocks noChangeAspect="1" noChangeArrowheads="1"/>
          </p:cNvPicPr>
          <p:nvPr userDrawn="1"/>
        </p:nvPicPr>
        <p:blipFill rotWithShape="1">
          <a:blip r:embed="rId24" cstate="print">
            <a:extLst>
              <a:ext uri="{BEBA8EAE-BF5A-486C-A8C5-ECC9F3942E4B}">
                <a14:imgProps xmlns:a14="http://schemas.microsoft.com/office/drawing/2010/main">
                  <a14:imgLayer r:embed="rId25">
                    <a14:imgEffect>
                      <a14:backgroundRemoval t="38889" b="77315" l="17969" r="48958"/>
                    </a14:imgEffect>
                    <a14:imgEffect>
                      <a14:brightnessContrast bright="-100000"/>
                    </a14:imgEffect>
                  </a14:imgLayer>
                </a14:imgProps>
              </a:ext>
              <a:ext uri="{28A0092B-C50C-407E-A947-70E740481C1C}">
                <a14:useLocalDpi xmlns:a14="http://schemas.microsoft.com/office/drawing/2010/main" val="0"/>
              </a:ext>
            </a:extLst>
          </a:blip>
          <a:srcRect l="17817" t="39154" r="50000" b="22610"/>
          <a:stretch/>
        </p:blipFill>
        <p:spPr bwMode="auto">
          <a:xfrm>
            <a:off x="7198806" y="6131106"/>
            <a:ext cx="990600" cy="6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0" descr="http://upload.wikimedia.org/wikipedia/commons/thumb/7/7b/Simple_Labarum2.svg/150px-Simple_Labarum2.svg.png"/>
          <p:cNvPicPr>
            <a:picLocks noChangeAspect="1" noChangeArrowheads="1"/>
          </p:cNvPicPr>
          <p:nvPr userDrawn="1"/>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27548" y="6223956"/>
            <a:ext cx="409058" cy="53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7482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17.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2.wdp"/><Relationship Id="rId18" Type="http://schemas.microsoft.com/office/2007/relationships/hdphoto" Target="../media/hdphoto14.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20" Type="http://schemas.microsoft.com/office/2007/relationships/hdphoto" Target="../media/hdphoto15.wdp"/><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6.png"/><Relationship Id="rId5" Type="http://schemas.openxmlformats.org/officeDocument/2006/relationships/image" Target="../media/image21.png"/><Relationship Id="rId15" Type="http://schemas.microsoft.com/office/2007/relationships/hdphoto" Target="../media/hdphoto13.wdp"/><Relationship Id="rId10" Type="http://schemas.openxmlformats.org/officeDocument/2006/relationships/image" Target="../media/image25.png"/><Relationship Id="rId19" Type="http://schemas.openxmlformats.org/officeDocument/2006/relationships/image" Target="../media/image31.png"/><Relationship Id="rId4" Type="http://schemas.microsoft.com/office/2007/relationships/hdphoto" Target="../media/hdphoto10.wdp"/><Relationship Id="rId9" Type="http://schemas.openxmlformats.org/officeDocument/2006/relationships/image" Target="../media/image24.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obygames.com/images/shots/l/337035-command-conquer-red-alert-3-windows-screenshot-mission-briefing.jpg"/>
          <p:cNvPicPr>
            <a:picLocks noChangeAspect="1" noChangeArrowheads="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0" y="-203189"/>
            <a:ext cx="9144000" cy="7315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arvalsubjects.files.wordpress.com/2013/05/renaissance-the-school-of-athens-classic-art-paitings-raphael-painter-rafael-philosophers-hd-wallpap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286"/>
          <a:stretch/>
        </p:blipFill>
        <p:spPr bwMode="auto">
          <a:xfrm>
            <a:off x="4699279" y="1592826"/>
            <a:ext cx="3847983" cy="17894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1827" y="1614484"/>
            <a:ext cx="4009292" cy="4194175"/>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649895" y="3907759"/>
            <a:ext cx="4132346" cy="57434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018663" y="878604"/>
            <a:ext cx="1746913" cy="188583"/>
          </a:xfrm>
          <a:prstGeom prst="rect">
            <a:avLst/>
          </a:prstGeom>
          <a:solidFill>
            <a:srgbClr val="56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36024" y="1294557"/>
            <a:ext cx="1746913" cy="188583"/>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878722" y="1294556"/>
            <a:ext cx="1746913" cy="188583"/>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4875078" y="3657710"/>
            <a:ext cx="1903724" cy="189867"/>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descr="http://www.nerdgranny.com/wp-content/uploads/2008/11/finger-hand-icon-curs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104" y="3632889"/>
            <a:ext cx="896389" cy="10577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mobygames.com/images/shots/l/337035-command-conquer-red-alert-3-windows-screenshot-mission-briefing.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055" b="11816" l="2422" r="33359">
                        <a14:foregroundMark x1="8359" y1="7617" x2="8359" y2="7617"/>
                        <a14:foregroundMark x1="6875" y1="7617" x2="6875" y2="7617"/>
                        <a14:foregroundMark x1="10000" y1="7617" x2="10000" y2="7617"/>
                        <a14:foregroundMark x1="11953" y1="7617" x2="11953" y2="7617"/>
                        <a14:foregroundMark x1="13359" y1="7617" x2="13359" y2="7617"/>
                        <a14:foregroundMark x1="14766" y1="7715" x2="14766" y2="7715"/>
                        <a14:foregroundMark x1="19766" y1="7617" x2="19766" y2="7617"/>
                        <a14:foregroundMark x1="21250" y1="7324" x2="21250" y2="7324"/>
                        <a14:foregroundMark x1="22969" y1="7422" x2="22969" y2="7422"/>
                        <a14:foregroundMark x1="23906" y1="7617" x2="23906" y2="7617"/>
                        <a14:foregroundMark x1="25938" y1="7617" x2="25938" y2="7617"/>
                        <a14:foregroundMark x1="27734" y1="7813" x2="27734" y2="7813"/>
                        <a14:foregroundMark x1="29453" y1="7813" x2="29453" y2="7813"/>
                        <a14:foregroundMark x1="31094" y1="7617" x2="31094" y2="7617"/>
                      </a14:backgroundRemoval>
                    </a14:imgEffect>
                  </a14:imgLayer>
                </a14:imgProps>
              </a:ext>
              <a:ext uri="{28A0092B-C50C-407E-A947-70E740481C1C}">
                <a14:useLocalDpi xmlns:a14="http://schemas.microsoft.com/office/drawing/2010/main" val="0"/>
              </a:ext>
            </a:extLst>
          </a:blip>
          <a:srcRect l="2755" t="6425" r="66632" b="88346"/>
          <a:stretch/>
        </p:blipFill>
        <p:spPr bwMode="auto">
          <a:xfrm>
            <a:off x="251927" y="273198"/>
            <a:ext cx="2799184" cy="3825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mobygames.com/images/shots/l/337035-command-conquer-red-alert-3-windows-screenshot-mission-briefing.jpg"/>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88900" b="92574" l="72235" r="77868">
                        <a14:foregroundMark x1="73281" y1="90625" x2="73281" y2="90625"/>
                        <a14:foregroundMark x1="74141" y1="90430" x2="74141" y2="90430"/>
                        <a14:foregroundMark x1="76641" y1="91016" x2="76641" y2="91016"/>
                      </a14:backgroundRemoval>
                    </a14:imgEffect>
                  </a14:imgLayer>
                </a14:imgProps>
              </a:ext>
              <a:ext uri="{28A0092B-C50C-407E-A947-70E740481C1C}">
                <a14:useLocalDpi xmlns:a14="http://schemas.microsoft.com/office/drawing/2010/main" val="0"/>
              </a:ext>
            </a:extLst>
          </a:blip>
          <a:srcRect l="71531" t="88441" r="21428" b="6967"/>
          <a:stretch/>
        </p:blipFill>
        <p:spPr bwMode="auto">
          <a:xfrm>
            <a:off x="6540758" y="6272781"/>
            <a:ext cx="643813" cy="3359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mobygames.com/images/shots/l/337035-command-conquer-red-alert-3-windows-screenshot-mission-briefing.jpg"/>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89448" b="92407" l="22521" r="27990">
                        <a14:foregroundMark x1="24141" y1="91016" x2="24141" y2="91016"/>
                        <a14:foregroundMark x1="25469" y1="90039" x2="25469" y2="90039"/>
                        <a14:foregroundMark x1="26563" y1="90430" x2="26563" y2="90430"/>
                      </a14:backgroundRemoval>
                    </a14:imgEffect>
                  </a14:imgLayer>
                </a14:imgProps>
              </a:ext>
              <a:ext uri="{28A0092B-C50C-407E-A947-70E740481C1C}">
                <a14:useLocalDpi xmlns:a14="http://schemas.microsoft.com/office/drawing/2010/main" val="0"/>
              </a:ext>
            </a:extLst>
          </a:blip>
          <a:srcRect l="21837" t="89078" r="71326" b="7223"/>
          <a:stretch/>
        </p:blipFill>
        <p:spPr bwMode="auto">
          <a:xfrm>
            <a:off x="1996750" y="6319435"/>
            <a:ext cx="625151" cy="270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16623" y="3577510"/>
            <a:ext cx="1988375" cy="338554"/>
          </a:xfrm>
          <a:prstGeom prst="rect">
            <a:avLst/>
          </a:prstGeom>
          <a:noFill/>
        </p:spPr>
        <p:txBody>
          <a:bodyPr wrap="square" rtlCol="0">
            <a:spAutoFit/>
          </a:bodyPr>
          <a:lstStyle/>
          <a:p>
            <a:r>
              <a:rPr lang="en-US" sz="1600" b="1" dirty="0" smtClean="0">
                <a:ln>
                  <a:solidFill>
                    <a:prstClr val="black"/>
                  </a:solidFill>
                </a:ln>
                <a:solidFill>
                  <a:prstClr val="white"/>
                </a:solidFill>
                <a:latin typeface="Franklin Gothic Heavy" panose="020B0903020102020204" pitchFamily="34" charset="0"/>
              </a:rPr>
              <a:t>Essential Question</a:t>
            </a:r>
            <a:endParaRPr lang="en-US" sz="1600" b="1" dirty="0">
              <a:ln>
                <a:solidFill>
                  <a:prstClr val="black"/>
                </a:solidFill>
              </a:ln>
              <a:solidFill>
                <a:prstClr val="white"/>
              </a:solidFill>
              <a:latin typeface="Franklin Gothic Heavy" panose="020B0903020102020204" pitchFamily="34" charset="0"/>
            </a:endParaRPr>
          </a:p>
        </p:txBody>
      </p:sp>
      <p:sp>
        <p:nvSpPr>
          <p:cNvPr id="19" name="TextBox 18"/>
          <p:cNvSpPr txBox="1"/>
          <p:nvPr/>
        </p:nvSpPr>
        <p:spPr>
          <a:xfrm>
            <a:off x="4784469" y="1221168"/>
            <a:ext cx="2366766" cy="338554"/>
          </a:xfrm>
          <a:prstGeom prst="rect">
            <a:avLst/>
          </a:prstGeom>
          <a:noFill/>
        </p:spPr>
        <p:txBody>
          <a:bodyPr wrap="square" rtlCol="0">
            <a:spAutoFit/>
          </a:bodyPr>
          <a:lstStyle/>
          <a:p>
            <a:r>
              <a:rPr lang="en-US" sz="1600" b="1" dirty="0" smtClean="0">
                <a:ln>
                  <a:solidFill>
                    <a:prstClr val="black"/>
                  </a:solidFill>
                </a:ln>
                <a:solidFill>
                  <a:prstClr val="white"/>
                </a:solidFill>
                <a:latin typeface="Franklin Gothic Heavy" panose="020B0903020102020204" pitchFamily="34" charset="0"/>
              </a:rPr>
              <a:t>Visual Summary</a:t>
            </a:r>
            <a:endParaRPr lang="en-US" sz="1600" b="1" dirty="0">
              <a:ln>
                <a:solidFill>
                  <a:prstClr val="black"/>
                </a:solidFill>
              </a:ln>
              <a:solidFill>
                <a:prstClr val="white"/>
              </a:solidFill>
              <a:latin typeface="Franklin Gothic Heavy" panose="020B0903020102020204" pitchFamily="34" charset="0"/>
            </a:endParaRPr>
          </a:p>
        </p:txBody>
      </p:sp>
      <p:sp>
        <p:nvSpPr>
          <p:cNvPr id="23" name="TextBox 22"/>
          <p:cNvSpPr txBox="1"/>
          <p:nvPr/>
        </p:nvSpPr>
        <p:spPr>
          <a:xfrm>
            <a:off x="585019" y="1205057"/>
            <a:ext cx="2237516"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The 3 R’s</a:t>
            </a:r>
            <a:endParaRPr lang="en-US" b="1" dirty="0">
              <a:ln>
                <a:solidFill>
                  <a:prstClr val="black"/>
                </a:solidFill>
              </a:ln>
              <a:solidFill>
                <a:prstClr val="white"/>
              </a:solidFill>
              <a:latin typeface="Franklin Gothic Heavy" panose="020B0903020102020204" pitchFamily="34" charset="0"/>
            </a:endParaRPr>
          </a:p>
        </p:txBody>
      </p:sp>
      <p:sp>
        <p:nvSpPr>
          <p:cNvPr id="24" name="TextBox 23"/>
          <p:cNvSpPr txBox="1"/>
          <p:nvPr/>
        </p:nvSpPr>
        <p:spPr>
          <a:xfrm>
            <a:off x="6059785" y="766379"/>
            <a:ext cx="1505244"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Background</a:t>
            </a:r>
            <a:endParaRPr lang="en-US" b="1" dirty="0">
              <a:ln>
                <a:solidFill>
                  <a:prstClr val="black"/>
                </a:solidFill>
              </a:ln>
              <a:solidFill>
                <a:prstClr val="white"/>
              </a:solidFill>
              <a:latin typeface="Franklin Gothic Heavy" panose="020B0903020102020204" pitchFamily="34" charset="0"/>
            </a:endParaRPr>
          </a:p>
        </p:txBody>
      </p:sp>
      <p:sp>
        <p:nvSpPr>
          <p:cNvPr id="25" name="Rectangle 24"/>
          <p:cNvSpPr/>
          <p:nvPr/>
        </p:nvSpPr>
        <p:spPr>
          <a:xfrm>
            <a:off x="460294" y="857569"/>
            <a:ext cx="3841877" cy="217278"/>
          </a:xfrm>
          <a:prstGeom prst="rect">
            <a:avLst/>
          </a:prstGeom>
          <a:solidFill>
            <a:srgbClr val="261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1244409" y="783313"/>
            <a:ext cx="2321169"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Mission Summary</a:t>
            </a:r>
            <a:endParaRPr lang="en-US" b="1" dirty="0">
              <a:ln>
                <a:solidFill>
                  <a:prstClr val="black"/>
                </a:solidFill>
              </a:ln>
              <a:solidFill>
                <a:prstClr val="white"/>
              </a:solidFill>
              <a:latin typeface="Franklin Gothic Heavy" panose="020B0903020102020204" pitchFamily="34" charset="0"/>
            </a:endParaRPr>
          </a:p>
        </p:txBody>
      </p:sp>
      <p:sp>
        <p:nvSpPr>
          <p:cNvPr id="27" name="Rectangle 26"/>
          <p:cNvSpPr/>
          <p:nvPr/>
        </p:nvSpPr>
        <p:spPr>
          <a:xfrm>
            <a:off x="4660131" y="3948625"/>
            <a:ext cx="4128934" cy="187696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grpSp>
        <p:nvGrpSpPr>
          <p:cNvPr id="7" name="Group 6"/>
          <p:cNvGrpSpPr/>
          <p:nvPr/>
        </p:nvGrpSpPr>
        <p:grpSpPr>
          <a:xfrm>
            <a:off x="4764616" y="3242571"/>
            <a:ext cx="3729214" cy="116132"/>
            <a:chOff x="4764616" y="3242571"/>
            <a:chExt cx="3729214" cy="116132"/>
          </a:xfrm>
        </p:grpSpPr>
        <p:cxnSp>
          <p:nvCxnSpPr>
            <p:cNvPr id="28" name="Straight Connector 27"/>
            <p:cNvCxnSpPr/>
            <p:nvPr/>
          </p:nvCxnSpPr>
          <p:spPr>
            <a:xfrm>
              <a:off x="476461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5814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60313"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6377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6465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6554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6642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6731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6819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6907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6996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7084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7173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7261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7349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27438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37526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7615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57703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67791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7880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7968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8057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08145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18233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8322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38410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48499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58587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68675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8764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88852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98941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09029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9117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29206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9294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49383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451827" y="1641828"/>
            <a:ext cx="3989815" cy="3939540"/>
          </a:xfrm>
          <a:prstGeom prst="rect">
            <a:avLst/>
          </a:prstGeom>
          <a:noFill/>
        </p:spPr>
        <p:txBody>
          <a:bodyPr wrap="square" rtlCol="0">
            <a:spAutoFit/>
          </a:bodyPr>
          <a:lstStyle/>
          <a:p>
            <a:r>
              <a:rPr lang="en-US" sz="2500" b="1" dirty="0" smtClean="0">
                <a:solidFill>
                  <a:prstClr val="black"/>
                </a:solidFill>
                <a:latin typeface="Agency FB" panose="020B0503020202020204" pitchFamily="34" charset="0"/>
              </a:rPr>
              <a:t>The Black Death was the darkest moment of the Dark Ages. The people of Europe decided it was time for a change. They looked back to their glorious past as Romans with hopes of recreating it. Old books, now called classics, became their instruction manuals. Could they do it? Could they finally break out of the darkness?</a:t>
            </a:r>
          </a:p>
        </p:txBody>
      </p:sp>
      <p:sp>
        <p:nvSpPr>
          <p:cNvPr id="68" name="TextBox 67"/>
          <p:cNvSpPr txBox="1"/>
          <p:nvPr/>
        </p:nvSpPr>
        <p:spPr>
          <a:xfrm>
            <a:off x="4649345" y="3898634"/>
            <a:ext cx="4144277" cy="1938992"/>
          </a:xfrm>
          <a:prstGeom prst="rect">
            <a:avLst/>
          </a:prstGeom>
          <a:noFill/>
        </p:spPr>
        <p:txBody>
          <a:bodyPr wrap="square" rtlCol="0">
            <a:spAutoFit/>
          </a:bodyPr>
          <a:lstStyle/>
          <a:p>
            <a:r>
              <a:rPr lang="en-US" sz="4000" b="1" dirty="0" smtClean="0">
                <a:solidFill>
                  <a:srgbClr val="FF0000"/>
                </a:solidFill>
                <a:latin typeface="Agency FB" panose="020B0503020202020204" pitchFamily="34" charset="0"/>
                <a:cs typeface="Arial" panose="020B0604020202020204" pitchFamily="34" charset="0"/>
              </a:rPr>
              <a:t>What was the Renaissance and how did it start?</a:t>
            </a:r>
            <a:endParaRPr lang="en-US" sz="4000" b="1" dirty="0">
              <a:solidFill>
                <a:srgbClr val="FF0000"/>
              </a:solidFill>
              <a:latin typeface="Agency FB" panose="020B0503020202020204" pitchFamily="34" charset="0"/>
              <a:cs typeface="Arial" panose="020B0604020202020204" pitchFamily="34" charset="0"/>
            </a:endParaRPr>
          </a:p>
        </p:txBody>
      </p:sp>
      <p:sp>
        <p:nvSpPr>
          <p:cNvPr id="69" name="Smiley Face 68"/>
          <p:cNvSpPr/>
          <p:nvPr/>
        </p:nvSpPr>
        <p:spPr>
          <a:xfrm>
            <a:off x="11201400" y="3363064"/>
            <a:ext cx="242372" cy="25299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0" name="Picture 2" descr="http://www.nerdgranny.com/wp-content/uploads/2008/11/finger-hand-icon-curs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5827" y="5509015"/>
            <a:ext cx="691173" cy="81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
                                  </p:iterate>
                                  <p:childTnLst>
                                    <p:set>
                                      <p:cBhvr>
                                        <p:cTn id="6" dur="1" fill="hold">
                                          <p:stCondLst>
                                            <p:cond delay="0"/>
                                          </p:stCondLst>
                                        </p:cTn>
                                        <p:tgtEl>
                                          <p:spTgt spid="67"/>
                                        </p:tgtEl>
                                        <p:attrNameLst>
                                          <p:attrName>style.visibility</p:attrName>
                                        </p:attrNameLst>
                                      </p:cBhvr>
                                      <p:to>
                                        <p:strVal val="visible"/>
                                      </p:to>
                                    </p:set>
                                    <p:animEffect transition="in" filter="fade">
                                      <p:cBhvr>
                                        <p:cTn id="7" dur="5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701 0.02269 L -0.01701 0.02292 C -0.02448 0.02871 -0.02656 0.03102 -0.03402 0.03542 C -0.0401 0.03912 -0.03611 0.03426 -0.04357 0.0419 C -0.04496 0.04329 -0.04583 0.04537 -0.04722 0.04676 C -0.04861 0.04815 -0.05052 0.04861 -0.05208 0.04977 C -0.06232 0.05787 -0.05989 0.05671 -0.06892 0.06435 C -0.07083 0.06597 -0.07326 0.0669 -0.075 0.06921 C -0.07812 0.07361 -0.07951 0.075 -0.08212 0.08033 C -0.08663 0.08982 -0.08281 0.08889 -0.09305 0.09815 C -0.09427 0.09908 -0.09531 0.10046 -0.09652 0.10139 C -0.10416 0.10625 -0.10052 0.10301 -0.10746 0.10602 C -0.10955 0.10695 -0.11146 0.10833 -0.11354 0.10926 C -0.11458 0.10996 -0.11597 0.11019 -0.11701 0.11088 C -0.12031 0.11296 -0.12326 0.11574 -0.12673 0.11736 C -0.13073 0.11921 -0.13055 0.11921 -0.13507 0.1206 C -0.13715 0.12107 -0.13906 0.12199 -0.14114 0.12222 C -0.1467 0.12292 -0.15243 0.12315 -0.15798 0.12384 C -0.17135 0.12083 -0.1592 0.12246 -0.17257 0.12384 C -0.1809 0.12454 -0.18941 0.12477 -0.19774 0.12546 L -0.20625 0.12708 C -0.20937 0.12755 -0.21267 0.12801 -0.2158 0.12871 C -0.21788 0.12894 -0.21979 0.12963 -0.22187 0.13033 C -0.2243 0.13241 -0.22656 0.13496 -0.22916 0.13658 C -0.23142 0.1382 -0.23402 0.1382 -0.23628 0.13982 C -0.23784 0.14097 -0.23837 0.14398 -0.23993 0.14468 C -0.24305 0.14607 -0.24635 0.14583 -0.24965 0.1463 C -0.25364 0.14676 -0.25764 0.14746 -0.26163 0.14792 C -0.27014 0.15371 -0.26267 0.14954 -0.27482 0.15278 C -0.28368 0.15509 -0.2717 0.15463 -0.28576 0.15602 C -0.29462 0.15671 -0.3033 0.15695 -0.31215 0.15764 C -0.33715 0.15556 -0.33142 0.16458 -0.33142 0.13333 L -0.33142 0.12708 " pathEditMode="relative" rAng="0" ptsTypes="AAAAAAAAAAAAAAAAAAAAAAAAAAAAAAAAA">
                                      <p:cBhvr>
                                        <p:cTn id="11" dur="2000" fill="hold"/>
                                        <p:tgtEl>
                                          <p:spTgt spid="70"/>
                                        </p:tgtEl>
                                        <p:attrNameLst>
                                          <p:attrName>ppt_x</p:attrName>
                                          <p:attrName>ppt_y</p:attrName>
                                        </p:attrNameLst>
                                      </p:cBhvr>
                                      <p:rCtr x="-15764" y="6736"/>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34" y="365126"/>
            <a:ext cx="7886700" cy="1325563"/>
          </a:xfrm>
        </p:spPr>
        <p:txBody>
          <a:bodyPr>
            <a:normAutofit/>
          </a:bodyPr>
          <a:lstStyle/>
          <a:p>
            <a:r>
              <a:rPr lang="en-US" sz="2800" b="1" dirty="0" smtClean="0">
                <a:ln>
                  <a:solidFill>
                    <a:schemeClr val="tx1"/>
                  </a:solidFill>
                </a:ln>
                <a:solidFill>
                  <a:srgbClr val="FF0000"/>
                </a:solidFill>
                <a:latin typeface="DJB Scruffy Angel" panose="02000500000000000000" pitchFamily="2" charset="0"/>
              </a:rPr>
              <a:t>The </a:t>
            </a:r>
            <a:r>
              <a:rPr lang="en-US" sz="2800" b="1" dirty="0" err="1" smtClean="0">
                <a:ln>
                  <a:solidFill>
                    <a:schemeClr val="tx1"/>
                  </a:solidFill>
                </a:ln>
                <a:solidFill>
                  <a:srgbClr val="FF0000"/>
                </a:solidFill>
                <a:latin typeface="DJB Scruffy Angel" panose="02000500000000000000" pitchFamily="2" charset="0"/>
              </a:rPr>
              <a:t>Medicis</a:t>
            </a:r>
            <a:r>
              <a:rPr lang="en-US" sz="2800" b="1" dirty="0" smtClean="0">
                <a:ln>
                  <a:solidFill>
                    <a:schemeClr val="tx1"/>
                  </a:solidFill>
                </a:ln>
                <a:solidFill>
                  <a:srgbClr val="FF0000"/>
                </a:solidFill>
                <a:latin typeface="DJB Scruffy Angel" panose="02000500000000000000" pitchFamily="2" charset="0"/>
              </a:rPr>
              <a:t/>
            </a:r>
            <a:br>
              <a:rPr lang="en-US" sz="2800" b="1" dirty="0" smtClean="0">
                <a:ln>
                  <a:solidFill>
                    <a:schemeClr val="tx1"/>
                  </a:solidFill>
                </a:ln>
                <a:solidFill>
                  <a:srgbClr val="FF0000"/>
                </a:solidFill>
                <a:latin typeface="DJB Scruffy Angel" panose="02000500000000000000" pitchFamily="2" charset="0"/>
              </a:rPr>
            </a:br>
            <a:r>
              <a:rPr lang="en-US" sz="1400" b="1" dirty="0" smtClean="0">
                <a:ln>
                  <a:solidFill>
                    <a:schemeClr val="tx1"/>
                  </a:solidFill>
                </a:ln>
                <a:solidFill>
                  <a:srgbClr val="FF0000"/>
                </a:solidFill>
                <a:latin typeface="DJB Scruffy Angel" panose="02000500000000000000" pitchFamily="2" charset="0"/>
              </a:rPr>
              <a:t/>
            </a:r>
            <a:br>
              <a:rPr lang="en-US" sz="1400" b="1" dirty="0" smtClean="0">
                <a:ln>
                  <a:solidFill>
                    <a:schemeClr val="tx1"/>
                  </a:solidFill>
                </a:ln>
                <a:solidFill>
                  <a:srgbClr val="FF0000"/>
                </a:solidFill>
                <a:latin typeface="DJB Scruffy Angel" panose="02000500000000000000" pitchFamily="2" charset="0"/>
              </a:rPr>
            </a:b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206534" y="1351054"/>
            <a:ext cx="4048699" cy="3970318"/>
          </a:xfrm>
          <a:prstGeom prst="rect">
            <a:avLst/>
          </a:prstGeom>
        </p:spPr>
        <p:txBody>
          <a:bodyPr wrap="square">
            <a:spAutoFit/>
          </a:bodyPr>
          <a:lstStyle/>
          <a:p>
            <a:pPr>
              <a:lnSpc>
                <a:spcPct val="90000"/>
              </a:lnSpc>
            </a:pPr>
            <a:r>
              <a:rPr lang="en-US" altLang="en-US" sz="4000" b="1" dirty="0" smtClean="0">
                <a:ln>
                  <a:solidFill>
                    <a:schemeClr val="tx1"/>
                  </a:solidFill>
                </a:ln>
                <a:solidFill>
                  <a:srgbClr val="FFFF00"/>
                </a:solidFill>
                <a:latin typeface="MaryKate" panose="02000603000000000000" pitchFamily="2" charset="0"/>
              </a:rPr>
              <a:t>-</a:t>
            </a:r>
            <a:r>
              <a:rPr lang="en-US" altLang="en-US" sz="4000" b="1" dirty="0">
                <a:ln>
                  <a:solidFill>
                    <a:schemeClr val="tx1"/>
                  </a:solidFill>
                </a:ln>
                <a:solidFill>
                  <a:srgbClr val="FFFF00"/>
                </a:solidFill>
                <a:latin typeface="MaryKate" panose="02000603000000000000" pitchFamily="2" charset="0"/>
              </a:rPr>
              <a:t>A family </a:t>
            </a:r>
            <a:r>
              <a:rPr lang="en-US" altLang="en-US" sz="4000" b="1" dirty="0" smtClean="0">
                <a:ln>
                  <a:solidFill>
                    <a:schemeClr val="tx1"/>
                  </a:solidFill>
                </a:ln>
                <a:solidFill>
                  <a:srgbClr val="FFFF00"/>
                </a:solidFill>
                <a:latin typeface="MaryKate" panose="02000603000000000000" pitchFamily="2" charset="0"/>
              </a:rPr>
              <a:t>of bankers </a:t>
            </a:r>
            <a:r>
              <a:rPr lang="en-US" altLang="en-US" sz="4000" b="1" dirty="0">
                <a:ln>
                  <a:solidFill>
                    <a:schemeClr val="tx1"/>
                  </a:solidFill>
                </a:ln>
                <a:solidFill>
                  <a:srgbClr val="FFFF00"/>
                </a:solidFill>
                <a:latin typeface="MaryKate" panose="02000603000000000000" pitchFamily="2" charset="0"/>
              </a:rPr>
              <a:t>who </a:t>
            </a:r>
            <a:r>
              <a:rPr lang="en-US" altLang="en-US" sz="4000" b="1" dirty="0" smtClean="0">
                <a:ln>
                  <a:solidFill>
                    <a:schemeClr val="tx1"/>
                  </a:solidFill>
                </a:ln>
                <a:solidFill>
                  <a:srgbClr val="FFFF00"/>
                </a:solidFill>
                <a:latin typeface="MaryKate" panose="02000603000000000000" pitchFamily="2" charset="0"/>
              </a:rPr>
              <a:t>ruled </a:t>
            </a:r>
            <a:r>
              <a:rPr lang="en-US" altLang="en-US" sz="4000" b="1" dirty="0">
                <a:ln>
                  <a:solidFill>
                    <a:schemeClr val="tx1"/>
                  </a:solidFill>
                </a:ln>
                <a:solidFill>
                  <a:srgbClr val="FFFF00"/>
                </a:solidFill>
                <a:latin typeface="MaryKate" panose="02000603000000000000" pitchFamily="2" charset="0"/>
              </a:rPr>
              <a:t>Florence.</a:t>
            </a:r>
          </a:p>
          <a:p>
            <a:pPr>
              <a:lnSpc>
                <a:spcPct val="90000"/>
              </a:lnSpc>
            </a:pPr>
            <a:r>
              <a:rPr lang="en-US" altLang="en-US" sz="4000" b="1" dirty="0" smtClean="0">
                <a:ln>
                  <a:solidFill>
                    <a:schemeClr val="tx1"/>
                  </a:solidFill>
                </a:ln>
                <a:solidFill>
                  <a:srgbClr val="FFFF00"/>
                </a:solidFill>
                <a:latin typeface="MaryKate" panose="02000603000000000000" pitchFamily="2" charset="0"/>
              </a:rPr>
              <a:t>-</a:t>
            </a:r>
            <a:r>
              <a:rPr lang="en-US" altLang="en-US" sz="4000" b="1" dirty="0">
                <a:ln>
                  <a:solidFill>
                    <a:schemeClr val="tx1"/>
                  </a:solidFill>
                </a:ln>
                <a:solidFill>
                  <a:srgbClr val="FFFF00"/>
                </a:solidFill>
                <a:latin typeface="MaryKate" panose="02000603000000000000" pitchFamily="2" charset="0"/>
              </a:rPr>
              <a:t>They paid many artists during the Renaissance.</a:t>
            </a:r>
          </a:p>
          <a:p>
            <a:pPr>
              <a:lnSpc>
                <a:spcPct val="90000"/>
              </a:lnSpc>
            </a:pPr>
            <a:r>
              <a:rPr lang="en-US" altLang="en-US" sz="4000" b="1" dirty="0" smtClean="0">
                <a:ln>
                  <a:solidFill>
                    <a:schemeClr val="tx1"/>
                  </a:solidFill>
                </a:ln>
                <a:solidFill>
                  <a:srgbClr val="00CC00"/>
                </a:solidFill>
                <a:latin typeface="MaryKate" panose="02000603000000000000" pitchFamily="2" charset="0"/>
              </a:rPr>
              <a:t>-</a:t>
            </a:r>
            <a:r>
              <a:rPr lang="en-US" altLang="en-US" sz="4000" b="1" dirty="0">
                <a:ln>
                  <a:solidFill>
                    <a:schemeClr val="tx1"/>
                  </a:solidFill>
                </a:ln>
                <a:solidFill>
                  <a:srgbClr val="00CC00"/>
                </a:solidFill>
                <a:latin typeface="MaryKate" panose="02000603000000000000" pitchFamily="2" charset="0"/>
              </a:rPr>
              <a:t>Without them, the Renaissance may not have happened</a:t>
            </a:r>
            <a:r>
              <a:rPr lang="en-US" altLang="en-US" sz="4000" b="1" dirty="0" smtClean="0">
                <a:ln>
                  <a:solidFill>
                    <a:schemeClr val="tx1"/>
                  </a:solidFill>
                </a:ln>
                <a:solidFill>
                  <a:srgbClr val="00CC00"/>
                </a:solidFill>
                <a:latin typeface="MaryKate" panose="02000603000000000000" pitchFamily="2" charset="0"/>
              </a:rPr>
              <a:t>.</a:t>
            </a:r>
          </a:p>
        </p:txBody>
      </p:sp>
      <p:sp>
        <p:nvSpPr>
          <p:cNvPr id="7" name="Rectangle 6"/>
          <p:cNvSpPr/>
          <p:nvPr/>
        </p:nvSpPr>
        <p:spPr>
          <a:xfrm>
            <a:off x="157373" y="5262380"/>
            <a:ext cx="4048699" cy="1200329"/>
          </a:xfrm>
          <a:prstGeom prst="rect">
            <a:avLst/>
          </a:prstGeom>
        </p:spPr>
        <p:txBody>
          <a:bodyPr wrap="square">
            <a:spAutoFit/>
          </a:bodyPr>
          <a:lstStyle/>
          <a:p>
            <a:pPr>
              <a:lnSpc>
                <a:spcPct val="90000"/>
              </a:lnSpc>
            </a:pPr>
            <a:r>
              <a:rPr lang="en-US" altLang="en-US" sz="4000" b="1" dirty="0" smtClean="0">
                <a:ln>
                  <a:solidFill>
                    <a:schemeClr val="tx1"/>
                  </a:solidFill>
                </a:ln>
                <a:solidFill>
                  <a:srgbClr val="00FF00"/>
                </a:solidFill>
                <a:latin typeface="MaryKate" panose="02000603000000000000" pitchFamily="2" charset="0"/>
              </a:rPr>
              <a:t>-But it wasn’t all good…</a:t>
            </a:r>
            <a:endParaRPr lang="en-US" altLang="en-US" sz="4000" b="1" dirty="0">
              <a:ln>
                <a:solidFill>
                  <a:schemeClr val="tx1"/>
                </a:solidFill>
              </a:ln>
              <a:solidFill>
                <a:srgbClr val="00FF00"/>
              </a:solidFill>
              <a:latin typeface="MaryKate" panose="02000603000000000000" pitchFamily="2" charset="0"/>
            </a:endParaRPr>
          </a:p>
        </p:txBody>
      </p:sp>
      <p:pic>
        <p:nvPicPr>
          <p:cNvPr id="2050" name="Picture 2" descr="https://upload.wikimedia.org/wikipedia/commons/f/fa/Cosimo_di_Medici_(Bronzino).jpg"/>
          <p:cNvPicPr>
            <a:picLocks noChangeAspect="1" noChangeArrowheads="1"/>
          </p:cNvPicPr>
          <p:nvPr/>
        </p:nvPicPr>
        <p:blipFill>
          <a:blip r:embed="rId3">
            <a:duotone>
              <a:prstClr val="black"/>
              <a:srgbClr val="E9D2AB">
                <a:tint val="45000"/>
                <a:satMod val="400000"/>
              </a:srgbClr>
            </a:duotone>
            <a:extLst>
              <a:ext uri="{28A0092B-C50C-407E-A947-70E740481C1C}">
                <a14:useLocalDpi xmlns:a14="http://schemas.microsoft.com/office/drawing/2010/main" val="0"/>
              </a:ext>
            </a:extLst>
          </a:blip>
          <a:srcRect/>
          <a:stretch>
            <a:fillRect/>
          </a:stretch>
        </p:blipFill>
        <p:spPr bwMode="auto">
          <a:xfrm>
            <a:off x="4759484" y="1429580"/>
            <a:ext cx="3333750"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32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7"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34" y="365126"/>
            <a:ext cx="7886700" cy="1325563"/>
          </a:xfrm>
        </p:spPr>
        <p:txBody>
          <a:bodyPr>
            <a:normAutofit/>
          </a:bodyPr>
          <a:lstStyle/>
          <a:p>
            <a:r>
              <a:rPr lang="en-US" sz="2800" b="1" dirty="0" smtClean="0">
                <a:ln>
                  <a:solidFill>
                    <a:schemeClr val="tx1"/>
                  </a:solidFill>
                </a:ln>
                <a:solidFill>
                  <a:srgbClr val="FF0000"/>
                </a:solidFill>
                <a:latin typeface="DJB Scruffy Angel" panose="02000500000000000000" pitchFamily="2" charset="0"/>
              </a:rPr>
              <a:t>Lorenzo di Medici</a:t>
            </a:r>
            <a:br>
              <a:rPr lang="en-US" sz="2800" b="1" dirty="0" smtClean="0">
                <a:ln>
                  <a:solidFill>
                    <a:schemeClr val="tx1"/>
                  </a:solidFill>
                </a:ln>
                <a:solidFill>
                  <a:srgbClr val="FF0000"/>
                </a:solidFill>
                <a:latin typeface="DJB Scruffy Angel" panose="02000500000000000000" pitchFamily="2" charset="0"/>
              </a:rPr>
            </a:br>
            <a:r>
              <a:rPr lang="en-US" sz="1400" b="1" dirty="0" smtClean="0">
                <a:ln>
                  <a:solidFill>
                    <a:schemeClr val="tx1"/>
                  </a:solidFill>
                </a:ln>
                <a:solidFill>
                  <a:srgbClr val="FF0000"/>
                </a:solidFill>
                <a:latin typeface="DJB Scruffy Angel" panose="02000500000000000000" pitchFamily="2" charset="0"/>
              </a:rPr>
              <a:t/>
            </a:r>
            <a:br>
              <a:rPr lang="en-US" sz="1400" b="1" dirty="0" smtClean="0">
                <a:ln>
                  <a:solidFill>
                    <a:schemeClr val="tx1"/>
                  </a:solidFill>
                </a:ln>
                <a:solidFill>
                  <a:srgbClr val="FF0000"/>
                </a:solidFill>
                <a:latin typeface="DJB Scruffy Angel" panose="02000500000000000000" pitchFamily="2" charset="0"/>
              </a:rPr>
            </a:b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206534" y="1690689"/>
            <a:ext cx="4048699" cy="3582519"/>
          </a:xfrm>
          <a:prstGeom prst="rect">
            <a:avLst/>
          </a:prstGeom>
        </p:spPr>
        <p:txBody>
          <a:bodyPr wrap="square">
            <a:spAutoFit/>
          </a:bodyPr>
          <a:lstStyle/>
          <a:p>
            <a:pPr>
              <a:lnSpc>
                <a:spcPct val="90000"/>
              </a:lnSpc>
            </a:pPr>
            <a:r>
              <a:rPr lang="en-US" altLang="en-US" sz="3600" dirty="0" smtClean="0">
                <a:ln>
                  <a:solidFill>
                    <a:schemeClr val="tx1"/>
                  </a:solidFill>
                </a:ln>
                <a:solidFill>
                  <a:srgbClr val="FFFF00"/>
                </a:solidFill>
                <a:latin typeface="MaryKate" panose="02000603000000000000" pitchFamily="2" charset="0"/>
              </a:rPr>
              <a:t>-</a:t>
            </a:r>
            <a:r>
              <a:rPr lang="en-US" altLang="en-US" sz="3600" b="1" dirty="0">
                <a:ln>
                  <a:solidFill>
                    <a:schemeClr val="tx1"/>
                  </a:solidFill>
                </a:ln>
                <a:solidFill>
                  <a:srgbClr val="00CC00"/>
                </a:solidFill>
                <a:latin typeface="MaryKate" panose="02000603000000000000" pitchFamily="2" charset="0"/>
              </a:rPr>
              <a:t>Became leader of Florence at the age of 20 after his father died.</a:t>
            </a:r>
          </a:p>
          <a:p>
            <a:pPr>
              <a:lnSpc>
                <a:spcPct val="90000"/>
              </a:lnSpc>
            </a:pPr>
            <a:r>
              <a:rPr lang="en-US" altLang="en-US" sz="3600" dirty="0" smtClean="0">
                <a:ln>
                  <a:solidFill>
                    <a:schemeClr val="tx1"/>
                  </a:solidFill>
                </a:ln>
                <a:solidFill>
                  <a:srgbClr val="FFFF00"/>
                </a:solidFill>
                <a:latin typeface="MaryKate" panose="02000603000000000000" pitchFamily="2" charset="0"/>
              </a:rPr>
              <a:t>-</a:t>
            </a:r>
            <a:r>
              <a:rPr lang="en-US" altLang="en-US" sz="3600" b="1" dirty="0">
                <a:ln>
                  <a:solidFill>
                    <a:schemeClr val="tx1"/>
                  </a:solidFill>
                </a:ln>
                <a:solidFill>
                  <a:srgbClr val="FFFF00"/>
                </a:solidFill>
                <a:latin typeface="MaryKate" panose="02000603000000000000" pitchFamily="2" charset="0"/>
              </a:rPr>
              <a:t>Patron (supporter) of Da Vinci and Michelangelo. </a:t>
            </a:r>
          </a:p>
          <a:p>
            <a:pPr>
              <a:lnSpc>
                <a:spcPct val="90000"/>
              </a:lnSpc>
            </a:pPr>
            <a:r>
              <a:rPr lang="en-US" altLang="en-US" sz="3600" dirty="0" smtClean="0">
                <a:ln>
                  <a:solidFill>
                    <a:schemeClr val="tx1"/>
                  </a:solidFill>
                </a:ln>
                <a:solidFill>
                  <a:srgbClr val="00CC00"/>
                </a:solidFill>
                <a:latin typeface="MaryKate" panose="02000603000000000000" pitchFamily="2" charset="0"/>
              </a:rPr>
              <a:t>-</a:t>
            </a:r>
            <a:r>
              <a:rPr lang="en-US" altLang="en-US" sz="3600" b="1" dirty="0">
                <a:ln>
                  <a:solidFill>
                    <a:schemeClr val="tx1"/>
                  </a:solidFill>
                </a:ln>
                <a:solidFill>
                  <a:srgbClr val="00CC00"/>
                </a:solidFill>
                <a:latin typeface="MaryKate" panose="02000603000000000000" pitchFamily="2" charset="0"/>
              </a:rPr>
              <a:t>Rival families saw him as weak and tried to kill him. </a:t>
            </a:r>
          </a:p>
        </p:txBody>
      </p:sp>
      <p:pic>
        <p:nvPicPr>
          <p:cNvPr id="7" name="Picture 6" descr="Lorenzo_de_Medic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946" y="1142242"/>
            <a:ext cx="4442973" cy="5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renzo_de_Medici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949" y="1142242"/>
            <a:ext cx="4442973" cy="5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renzo_de_Medici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948" y="1142242"/>
            <a:ext cx="4442973" cy="5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images2.bridgemanart.com/cgi-bin/bridgemanImage.cgi/400wm.LLM.3384640.7055475/461654.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47735" y1="21250" x2="44599" y2="27000"/>
                        <a14:foregroundMark x1="75261" y1="37000" x2="92683" y2="25000"/>
                        <a14:foregroundMark x1="77003" y1="39500" x2="59233" y2="93500"/>
                        <a14:foregroundMark x1="82578" y1="45750" x2="74564" y2="89000"/>
                        <a14:foregroundMark x1="69338" y1="39000" x2="83624" y2="38750"/>
                        <a14:foregroundMark x1="38328" y1="44750" x2="63066" y2="66000"/>
                        <a14:foregroundMark x1="21254" y1="32500" x2="28223" y2="34500"/>
                        <a14:foregroundMark x1="3833" y1="85750" x2="32404" y2="95750"/>
                        <a14:foregroundMark x1="38328" y1="81000" x2="52613" y2="96750"/>
                        <a14:foregroundMark x1="75261" y1="96500" x2="97909" y2="82000"/>
                        <a14:foregroundMark x1="43902" y1="37500" x2="52613" y2="37500"/>
                        <a14:foregroundMark x1="2091" y1="20750" x2="1742" y2="27250"/>
                        <a14:foregroundMark x1="16725" y1="14500" x2="12195" y2="19250"/>
                        <a14:foregroundMark x1="19164" y1="17000" x2="21951" y2="20250"/>
                        <a14:foregroundMark x1="16725" y1="13500" x2="14983" y2="14750"/>
                        <a14:foregroundMark x1="59930" y1="35500" x2="52962" y2="53250"/>
                        <a14:foregroundMark x1="83275" y1="97500" x2="97909" y2="95500"/>
                      </a14:backgroundRemoval>
                    </a14:imgEffect>
                  </a14:imgLayer>
                </a14:imgProps>
              </a:ext>
              <a:ext uri="{28A0092B-C50C-407E-A947-70E740481C1C}">
                <a14:useLocalDpi xmlns:a14="http://schemas.microsoft.com/office/drawing/2010/main" val="0"/>
              </a:ext>
            </a:extLst>
          </a:blip>
          <a:srcRect t="11475" r="18621" b="6064"/>
          <a:stretch/>
        </p:blipFill>
        <p:spPr bwMode="auto">
          <a:xfrm>
            <a:off x="4479676" y="251900"/>
            <a:ext cx="4596591" cy="649164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1" name="Picture 6" descr="http://images2.bridgemanart.com/cgi-bin/bridgemanImage.cgi/400wm.LLM.3384640.7055475/461654.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100000" l="0" r="100000">
                        <a14:foregroundMark x1="47735" y1="21250" x2="44599" y2="27000"/>
                        <a14:foregroundMark x1="75261" y1="37000" x2="92683" y2="25000"/>
                        <a14:foregroundMark x1="77003" y1="39500" x2="59233" y2="93500"/>
                        <a14:foregroundMark x1="82578" y1="45750" x2="74564" y2="89000"/>
                        <a14:foregroundMark x1="69338" y1="39000" x2="83624" y2="38750"/>
                        <a14:foregroundMark x1="38328" y1="44750" x2="63066" y2="66000"/>
                        <a14:foregroundMark x1="21254" y1="32500" x2="28223" y2="34500"/>
                        <a14:foregroundMark x1="3833" y1="85750" x2="32404" y2="95750"/>
                        <a14:foregroundMark x1="38328" y1="81000" x2="52613" y2="96750"/>
                        <a14:foregroundMark x1="75261" y1="96500" x2="97909" y2="82000"/>
                        <a14:foregroundMark x1="43902" y1="37500" x2="52613" y2="37500"/>
                        <a14:foregroundMark x1="16725" y1="14500" x2="12195" y2="19250"/>
                        <a14:foregroundMark x1="19164" y1="17000" x2="21951" y2="20250"/>
                        <a14:foregroundMark x1="16725" y1="13500" x2="14983" y2="14750"/>
                        <a14:foregroundMark x1="59930" y1="35500" x2="52962" y2="53250"/>
                        <a14:foregroundMark x1="83275" y1="97500" x2="97909" y2="95500"/>
                        <a14:foregroundMark x1="11150" y1="20000" x2="4530" y2="27750"/>
                        <a14:foregroundMark x1="17770" y1="15750" x2="24390" y2="22750"/>
                        <a14:backgroundMark x1="3136" y1="22250" x2="5923" y2="18750"/>
                        <a14:backgroundMark x1="12544" y1="23750" x2="21603" y2="23500"/>
                        <a14:backgroundMark x1="11847" y1="27750" x2="24042" y2="27750"/>
                        <a14:backgroundMark x1="11150" y1="26000" x2="10453" y2="28000"/>
                        <a14:backgroundMark x1="10105" y1="25500" x2="8362" y2="30250"/>
                        <a14:backgroundMark x1="12195" y1="29000" x2="17770" y2="28750"/>
                        <a14:backgroundMark x1="2787" y1="32500" x2="23693" y2="35250"/>
                        <a14:backgroundMark x1="2787" y1="37750" x2="23345" y2="38500"/>
                        <a14:backgroundMark x1="2091" y1="39500" x2="21254" y2="39750"/>
                        <a14:backgroundMark x1="23693" y1="31000" x2="24390" y2="39250"/>
                        <a14:backgroundMark x1="14634" y1="22250" x2="17770" y2="18750"/>
                        <a14:backgroundMark x1="24739" y1="32000" x2="24739" y2="39000"/>
                        <a14:backgroundMark x1="20906" y1="33250" x2="22648" y2="33000"/>
                        <a14:backgroundMark x1="21603" y1="40000" x2="25087" y2="39750"/>
                        <a14:backgroundMark x1="20209" y1="33000" x2="22300" y2="32250"/>
                        <a14:backgroundMark x1="22997" y1="33750" x2="24739" y2="33000"/>
                        <a14:backgroundMark x1="20209" y1="31750" x2="23345" y2="33500"/>
                        <a14:backgroundMark x1="10453" y1="25000" x2="11498" y2="24000"/>
                      </a14:backgroundRemoval>
                    </a14:imgEffect>
                  </a14:imgLayer>
                </a14:imgProps>
              </a:ext>
              <a:ext uri="{28A0092B-C50C-407E-A947-70E740481C1C}">
                <a14:useLocalDpi xmlns:a14="http://schemas.microsoft.com/office/drawing/2010/main" val="0"/>
              </a:ext>
            </a:extLst>
          </a:blip>
          <a:srcRect l="-14163" t="12491" r="74357" b="59742"/>
          <a:stretch/>
        </p:blipFill>
        <p:spPr bwMode="auto">
          <a:xfrm>
            <a:off x="3681221" y="327498"/>
            <a:ext cx="2248363" cy="218594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412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9"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32" presetClass="emph" presetSubtype="0" repeatCount="indefinite" fill="hold" nodeType="withEffect">
                                  <p:stCondLst>
                                    <p:cond delay="5000"/>
                                  </p:stCondLst>
                                  <p:childTnLst>
                                    <p:animRot by="120000">
                                      <p:cBhvr>
                                        <p:cTn id="31" dur="200" fill="hold">
                                          <p:stCondLst>
                                            <p:cond delay="0"/>
                                          </p:stCondLst>
                                        </p:cTn>
                                        <p:tgtEl>
                                          <p:spTgt spid="11"/>
                                        </p:tgtEl>
                                        <p:attrNameLst>
                                          <p:attrName>r</p:attrName>
                                        </p:attrNameLst>
                                      </p:cBhvr>
                                    </p:animRot>
                                    <p:animRot by="-240000">
                                      <p:cBhvr>
                                        <p:cTn id="32" dur="400" fill="hold">
                                          <p:stCondLst>
                                            <p:cond delay="400"/>
                                          </p:stCondLst>
                                        </p:cTn>
                                        <p:tgtEl>
                                          <p:spTgt spid="11"/>
                                        </p:tgtEl>
                                        <p:attrNameLst>
                                          <p:attrName>r</p:attrName>
                                        </p:attrNameLst>
                                      </p:cBhvr>
                                    </p:animRot>
                                    <p:animRot by="240000">
                                      <p:cBhvr>
                                        <p:cTn id="33" dur="400" fill="hold">
                                          <p:stCondLst>
                                            <p:cond delay="800"/>
                                          </p:stCondLst>
                                        </p:cTn>
                                        <p:tgtEl>
                                          <p:spTgt spid="11"/>
                                        </p:tgtEl>
                                        <p:attrNameLst>
                                          <p:attrName>r</p:attrName>
                                        </p:attrNameLst>
                                      </p:cBhvr>
                                    </p:animRot>
                                    <p:animRot by="-240000">
                                      <p:cBhvr>
                                        <p:cTn id="34" dur="400" fill="hold">
                                          <p:stCondLst>
                                            <p:cond delay="1200"/>
                                          </p:stCondLst>
                                        </p:cTn>
                                        <p:tgtEl>
                                          <p:spTgt spid="11"/>
                                        </p:tgtEl>
                                        <p:attrNameLst>
                                          <p:attrName>r</p:attrName>
                                        </p:attrNameLst>
                                      </p:cBhvr>
                                    </p:animRot>
                                    <p:animRot by="120000">
                                      <p:cBhvr>
                                        <p:cTn id="35"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Ch2</a:t>
            </a:r>
            <a:endParaRPr lang="en-US" dirty="0"/>
          </a:p>
        </p:txBody>
      </p:sp>
      <p:sp>
        <p:nvSpPr>
          <p:cNvPr id="3" name="Content Placeholder 2"/>
          <p:cNvSpPr>
            <a:spLocks noGrp="1"/>
          </p:cNvSpPr>
          <p:nvPr>
            <p:ph idx="1"/>
          </p:nvPr>
        </p:nvSpPr>
        <p:spPr/>
        <p:txBody>
          <a:bodyPr/>
          <a:lstStyle/>
          <a:p>
            <a:r>
              <a:rPr lang="en-US" dirty="0" smtClean="0"/>
              <a:t>Artists – </a:t>
            </a:r>
          </a:p>
          <a:p>
            <a:pPr lvl="1"/>
            <a:r>
              <a:rPr lang="en-US" dirty="0" smtClean="0"/>
              <a:t>Michelangelo</a:t>
            </a:r>
          </a:p>
          <a:p>
            <a:pPr lvl="1"/>
            <a:r>
              <a:rPr lang="en-US" dirty="0" smtClean="0"/>
              <a:t>Da Vinci</a:t>
            </a:r>
            <a:endParaRPr lang="en-US" dirty="0"/>
          </a:p>
        </p:txBody>
      </p:sp>
    </p:spTree>
    <p:extLst>
      <p:ext uri="{BB962C8B-B14F-4D97-AF65-F5344CB8AC3E}">
        <p14:creationId xmlns:p14="http://schemas.microsoft.com/office/powerpoint/2010/main" val="302490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3" name="136778__davidbain__page-tur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0720"/>
            <a:ext cx="8229600" cy="1143000"/>
          </a:xfrm>
        </p:spPr>
        <p:txBody>
          <a:bodyPr>
            <a:normAutofit/>
          </a:bodyPr>
          <a:lstStyle/>
          <a:p>
            <a:r>
              <a:rPr lang="en-US" sz="2800" dirty="0" smtClean="0">
                <a:solidFill>
                  <a:schemeClr val="bg1"/>
                </a:solidFill>
                <a:latin typeface="Emulogic" pitchFamily="2" charset="0"/>
              </a:rPr>
              <a:t>Loading... </a:t>
            </a:r>
            <a:endParaRPr lang="en-US" sz="2800" dirty="0">
              <a:solidFill>
                <a:schemeClr val="bg1"/>
              </a:solidFill>
              <a:latin typeface="Emulogic" pitchFamily="2" charset="0"/>
            </a:endParaRPr>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8600" y="5562600"/>
            <a:ext cx="1179738" cy="1179738"/>
          </a:xfrm>
        </p:spPr>
      </p:pic>
      <p:sp>
        <p:nvSpPr>
          <p:cNvPr id="14"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5"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6"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7"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8"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9" name="Title 1"/>
          <p:cNvSpPr txBox="1">
            <a:spLocks/>
          </p:cNvSpPr>
          <p:nvPr/>
        </p:nvSpPr>
        <p:spPr>
          <a:xfrm>
            <a:off x="533400" y="2207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20" name="TextBox 19"/>
          <p:cNvSpPr txBox="1"/>
          <p:nvPr/>
        </p:nvSpPr>
        <p:spPr>
          <a:xfrm>
            <a:off x="0" y="5081750"/>
            <a:ext cx="9144000" cy="584775"/>
          </a:xfrm>
          <a:prstGeom prst="rect">
            <a:avLst/>
          </a:prstGeom>
          <a:noFill/>
        </p:spPr>
        <p:txBody>
          <a:bodyPr wrap="square" rtlCol="0">
            <a:spAutoFit/>
          </a:bodyPr>
          <a:lstStyle/>
          <a:p>
            <a:pPr algn="ctr"/>
            <a:r>
              <a:rPr lang="en-US" sz="3200" dirty="0" smtClean="0">
                <a:solidFill>
                  <a:prstClr val="white"/>
                </a:solidFill>
              </a:rPr>
              <a:t>Renaissance is a French word meaning rebirth.</a:t>
            </a:r>
            <a:endParaRPr lang="en-US" sz="3200"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12" y="1184383"/>
            <a:ext cx="4010353" cy="4010353"/>
          </a:xfrm>
          <a:prstGeom prst="rect">
            <a:avLst/>
          </a:prstGeom>
        </p:spPr>
      </p:pic>
    </p:spTree>
    <p:extLst>
      <p:ext uri="{BB962C8B-B14F-4D97-AF65-F5344CB8AC3E}">
        <p14:creationId xmlns:p14="http://schemas.microsoft.com/office/powerpoint/2010/main" val="49423052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300"/>
                                  </p:stCondLst>
                                  <p:childTnLst>
                                    <p:animRot by="21600000">
                                      <p:cBhvr>
                                        <p:cTn id="6" dur="1000" fill="hold"/>
                                        <p:tgtEl>
                                          <p:spTgt spid="13"/>
                                        </p:tgtEl>
                                        <p:attrNameLst>
                                          <p:attrName>r</p:attrName>
                                        </p:attrNameLst>
                                      </p:cBhvr>
                                    </p:animRot>
                                  </p:childTnLst>
                                </p:cTn>
                              </p:par>
                              <p:par>
                                <p:cTn id="7" presetID="10" presetClass="entr" presetSubtype="0" fill="hold" grpId="0" nodeType="withEffect">
                                  <p:stCondLst>
                                    <p:cond delay="30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ntr" presetSubtype="0" fill="hold" grpId="0" nodeType="withEffect">
                                  <p:stCondLst>
                                    <p:cond delay="300"/>
                                  </p:stCondLst>
                                  <p:iterate type="lt">
                                    <p:tmAbs val="300"/>
                                  </p:iterate>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3001"/>
                            </p:stCondLst>
                            <p:childTnLst>
                              <p:par>
                                <p:cTn id="16" presetID="1" presetClass="exit" presetSubtype="0" fill="hold" grpId="1" nodeType="afterEffect">
                                  <p:stCondLst>
                                    <p:cond delay="0"/>
                                  </p:stCondLst>
                                  <p:iterate type="lt">
                                    <p:tmAbs val="0"/>
                                  </p:iterate>
                                  <p:childTnLst>
                                    <p:set>
                                      <p:cBhvr>
                                        <p:cTn id="17" dur="1" fill="hold">
                                          <p:stCondLst>
                                            <p:cond delay="0"/>
                                          </p:stCondLst>
                                        </p:cTn>
                                        <p:tgtEl>
                                          <p:spTgt spid="2"/>
                                        </p:tgtEl>
                                        <p:attrNameLst>
                                          <p:attrName>style.visibility</p:attrName>
                                        </p:attrNameLst>
                                      </p:cBhvr>
                                      <p:to>
                                        <p:strVal val="hidden"/>
                                      </p:to>
                                    </p:set>
                                  </p:childTnLst>
                                </p:cTn>
                              </p:par>
                              <p:par>
                                <p:cTn id="18" presetID="1" presetClass="entr" presetSubtype="0" fill="hold" grpId="0" nodeType="withEffect">
                                  <p:stCondLst>
                                    <p:cond delay="300"/>
                                  </p:stCondLst>
                                  <p:iterate type="lt">
                                    <p:tmAbs val="300"/>
                                  </p:iterate>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6002"/>
                            </p:stCondLst>
                            <p:childTnLst>
                              <p:par>
                                <p:cTn id="21" presetID="1" presetClass="exit" presetSubtype="0" fill="hold" grpId="1" nodeType="afterEffect">
                                  <p:stCondLst>
                                    <p:cond delay="0"/>
                                  </p:stCondLst>
                                  <p:iterate type="lt">
                                    <p:tmAbs val="0"/>
                                  </p:iterate>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0" nodeType="withEffect">
                                  <p:stCondLst>
                                    <p:cond delay="300"/>
                                  </p:stCondLst>
                                  <p:iterate type="lt">
                                    <p:tmAbs val="300"/>
                                  </p:iterate>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9003"/>
                            </p:stCondLst>
                            <p:childTnLst>
                              <p:par>
                                <p:cTn id="26" presetID="1" presetClass="exit" presetSubtype="0" fill="hold" grpId="1" nodeType="afterEffect">
                                  <p:stCondLst>
                                    <p:cond delay="0"/>
                                  </p:stCondLst>
                                  <p:iterate type="lt">
                                    <p:tmAbs val="0"/>
                                  </p:iterate>
                                  <p:childTnLst>
                                    <p:set>
                                      <p:cBhvr>
                                        <p:cTn id="27" dur="1" fill="hold">
                                          <p:stCondLst>
                                            <p:cond delay="0"/>
                                          </p:stCondLst>
                                        </p:cTn>
                                        <p:tgtEl>
                                          <p:spTgt spid="15"/>
                                        </p:tgtEl>
                                        <p:attrNameLst>
                                          <p:attrName>style.visibility</p:attrName>
                                        </p:attrNameLst>
                                      </p:cBhvr>
                                      <p:to>
                                        <p:strVal val="hidden"/>
                                      </p:to>
                                    </p:set>
                                  </p:childTnLst>
                                </p:cTn>
                              </p:par>
                              <p:par>
                                <p:cTn id="28" presetID="1" presetClass="entr" presetSubtype="0" fill="hold" grpId="0" nodeType="withEffect">
                                  <p:stCondLst>
                                    <p:cond delay="300"/>
                                  </p:stCondLst>
                                  <p:iterate type="lt">
                                    <p:tmAbs val="300"/>
                                  </p:iterate>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12004"/>
                            </p:stCondLst>
                            <p:childTnLst>
                              <p:par>
                                <p:cTn id="31" presetID="1" presetClass="exit" presetSubtype="0" fill="hold" grpId="1" nodeType="afterEffect">
                                  <p:stCondLst>
                                    <p:cond delay="0"/>
                                  </p:stCondLst>
                                  <p:iterate type="lt">
                                    <p:tmAbs val="0"/>
                                  </p:iterate>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grpId="0" nodeType="withEffect">
                                  <p:stCondLst>
                                    <p:cond delay="300"/>
                                  </p:stCondLst>
                                  <p:iterate type="lt">
                                    <p:tmAbs val="300"/>
                                  </p:iterate>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15005"/>
                            </p:stCondLst>
                            <p:childTnLst>
                              <p:par>
                                <p:cTn id="36" presetID="1" presetClass="exit" presetSubtype="0" fill="hold" grpId="1" nodeType="afterEffect">
                                  <p:stCondLst>
                                    <p:cond delay="0"/>
                                  </p:stCondLst>
                                  <p:iterate type="lt">
                                    <p:tmAbs val="0"/>
                                  </p:iterate>
                                  <p:childTnLst>
                                    <p:set>
                                      <p:cBhvr>
                                        <p:cTn id="37" dur="1" fill="hold">
                                          <p:stCondLst>
                                            <p:cond delay="0"/>
                                          </p:stCondLst>
                                        </p:cTn>
                                        <p:tgtEl>
                                          <p:spTgt spid="17"/>
                                        </p:tgtEl>
                                        <p:attrNameLst>
                                          <p:attrName>style.visibility</p:attrName>
                                        </p:attrNameLst>
                                      </p:cBhvr>
                                      <p:to>
                                        <p:strVal val="hidden"/>
                                      </p:to>
                                    </p:set>
                                  </p:childTnLst>
                                </p:cTn>
                              </p:par>
                              <p:par>
                                <p:cTn id="38" presetID="1" presetClass="entr" presetSubtype="0" fill="hold" grpId="0" nodeType="withEffect">
                                  <p:stCondLst>
                                    <p:cond delay="300"/>
                                  </p:stCondLst>
                                  <p:iterate type="lt">
                                    <p:tmAbs val="300"/>
                                  </p:iterate>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18006"/>
                            </p:stCondLst>
                            <p:childTnLst>
                              <p:par>
                                <p:cTn id="41" presetID="1" presetClass="exit" presetSubtype="0" fill="hold" grpId="1" nodeType="afterEffect">
                                  <p:stCondLst>
                                    <p:cond delay="0"/>
                                  </p:stCondLst>
                                  <p:iterate type="lt">
                                    <p:tmAbs val="0"/>
                                  </p:iterate>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0" nodeType="withEffect">
                                  <p:stCondLst>
                                    <p:cond delay="300"/>
                                  </p:stCondLst>
                                  <p:iterate type="lt">
                                    <p:tmAbs val="300"/>
                                  </p:iterate>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p:stCondLst>
                              <p:cond delay="21007"/>
                            </p:stCondLst>
                            <p:childTnLst>
                              <p:par>
                                <p:cTn id="46" presetID="1" presetClass="exit" presetSubtype="0" fill="hold" grpId="1" nodeType="afterEffect">
                                  <p:stCondLst>
                                    <p:cond delay="0"/>
                                  </p:stCondLst>
                                  <p:iterate type="lt">
                                    <p:tmAbs val="0"/>
                                  </p:iterate>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4" grpId="1"/>
      <p:bldP spid="15" grpId="0"/>
      <p:bldP spid="15" grpId="1"/>
      <p:bldP spid="16" grpId="0"/>
      <p:bldP spid="16" grpId="1"/>
      <p:bldP spid="17" grpId="0"/>
      <p:bldP spid="17" grpId="1"/>
      <p:bldP spid="18" grpId="0"/>
      <p:bldP spid="18" grpId="1"/>
      <p:bldP spid="19" grpId="0"/>
      <p:bldP spid="19"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fc02.deviantart.net/fs45/i/2009/088/b/9/HUD_basic_by_beast_the_ye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 y="0"/>
            <a:ext cx="9147293"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76200"/>
            <a:ext cx="8229600" cy="1143000"/>
          </a:xfrm>
        </p:spPr>
        <p:txBody>
          <a:bodyPr>
            <a:noAutofit/>
          </a:bodyPr>
          <a:lstStyle/>
          <a:p>
            <a:pPr eaLnBrk="1" hangingPunct="1"/>
            <a:r>
              <a:rPr lang="en-US" sz="3600" b="1" dirty="0" smtClean="0">
                <a:ln>
                  <a:solidFill>
                    <a:schemeClr val="tx1"/>
                  </a:solidFill>
                </a:ln>
                <a:solidFill>
                  <a:schemeClr val="bg1"/>
                </a:solidFill>
                <a:latin typeface="Arial" panose="020B0604020202020204" pitchFamily="34" charset="0"/>
                <a:cs typeface="Arial" panose="020B0604020202020204" pitchFamily="34" charset="0"/>
              </a:rPr>
              <a:t>Department of Timeline Security</a:t>
            </a:r>
            <a:br>
              <a:rPr lang="en-US" sz="3600" b="1" dirty="0" smtClean="0">
                <a:ln>
                  <a:solidFill>
                    <a:schemeClr val="tx1"/>
                  </a:solidFill>
                </a:ln>
                <a:solidFill>
                  <a:schemeClr val="bg1"/>
                </a:solidFill>
                <a:latin typeface="Arial" panose="020B0604020202020204" pitchFamily="34" charset="0"/>
                <a:cs typeface="Arial" panose="020B0604020202020204" pitchFamily="34" charset="0"/>
              </a:rPr>
            </a:br>
            <a:r>
              <a:rPr lang="en-US" sz="2800" b="1" dirty="0" smtClean="0">
                <a:ln>
                  <a:solidFill>
                    <a:schemeClr val="tx1"/>
                  </a:solidFill>
                </a:ln>
                <a:solidFill>
                  <a:schemeClr val="bg1"/>
                </a:solidFill>
                <a:latin typeface="Arial" panose="020B0604020202020204" pitchFamily="34" charset="0"/>
                <a:cs typeface="Arial" panose="020B0604020202020204" pitchFamily="34" charset="0"/>
              </a:rPr>
              <a:t>Training Module Information Codes</a:t>
            </a:r>
          </a:p>
        </p:txBody>
      </p:sp>
      <p:sp>
        <p:nvSpPr>
          <p:cNvPr id="8195" name="Rectangle 3"/>
          <p:cNvSpPr>
            <a:spLocks noGrp="1" noChangeArrowheads="1"/>
          </p:cNvSpPr>
          <p:nvPr>
            <p:ph type="body" idx="1"/>
          </p:nvPr>
        </p:nvSpPr>
        <p:spPr>
          <a:xfrm>
            <a:off x="990600" y="1295400"/>
            <a:ext cx="7239000" cy="5410200"/>
          </a:xfrm>
        </p:spPr>
        <p:txBody>
          <a:bodyPr>
            <a:normAutofit/>
          </a:bodyPr>
          <a:lstStyle/>
          <a:p>
            <a:pPr>
              <a:lnSpc>
                <a:spcPct val="90000"/>
              </a:lnSpc>
              <a:buFont typeface="Calibri" pitchFamily="34" charset="0"/>
              <a:buChar char="◊"/>
            </a:pPr>
            <a:r>
              <a:rPr lang="en-US" b="1" dirty="0">
                <a:ln>
                  <a:solidFill>
                    <a:schemeClr val="tx1"/>
                  </a:solidFill>
                </a:ln>
                <a:solidFill>
                  <a:srgbClr val="FF0000"/>
                </a:solidFill>
                <a:latin typeface="Arial" panose="020B0604020202020204" pitchFamily="34" charset="0"/>
                <a:cs typeface="Arial" panose="020B0604020202020204" pitchFamily="34" charset="0"/>
              </a:rPr>
              <a:t>Mission </a:t>
            </a:r>
            <a:r>
              <a:rPr lang="en-US" b="1" dirty="0" smtClean="0">
                <a:ln>
                  <a:solidFill>
                    <a:schemeClr val="tx1"/>
                  </a:solidFill>
                </a:ln>
                <a:solidFill>
                  <a:srgbClr val="FF0000"/>
                </a:solidFill>
                <a:latin typeface="Arial" panose="020B0604020202020204" pitchFamily="34" charset="0"/>
                <a:cs typeface="Arial" panose="020B0604020202020204" pitchFamily="34" charset="0"/>
              </a:rPr>
              <a:t>Critical: STOP and review - this </a:t>
            </a:r>
            <a:r>
              <a:rPr lang="en-US" b="1" dirty="0">
                <a:ln>
                  <a:solidFill>
                    <a:schemeClr val="tx1"/>
                  </a:solidFill>
                </a:ln>
                <a:solidFill>
                  <a:srgbClr val="FF0000"/>
                </a:solidFill>
                <a:latin typeface="Arial" panose="020B0604020202020204" pitchFamily="34" charset="0"/>
                <a:cs typeface="Arial" panose="020B0604020202020204" pitchFamily="34" charset="0"/>
              </a:rPr>
              <a:t>information should be copied exactly.</a:t>
            </a:r>
          </a:p>
          <a:p>
            <a:pPr eaLnBrk="1" hangingPunct="1">
              <a:lnSpc>
                <a:spcPct val="90000"/>
              </a:lnSpc>
              <a:buFont typeface="Arial" panose="020B0604020202020204" pitchFamily="34" charset="0"/>
              <a:buChar char="Δ"/>
            </a:pPr>
            <a:r>
              <a:rPr lang="en-US" b="1" dirty="0" smtClean="0">
                <a:ln>
                  <a:solidFill>
                    <a:schemeClr val="tx1"/>
                  </a:solidFill>
                </a:ln>
                <a:solidFill>
                  <a:srgbClr val="FFFF00"/>
                </a:solidFill>
                <a:latin typeface="Arial" panose="020B0604020202020204" pitchFamily="34" charset="0"/>
                <a:cs typeface="Arial" panose="020B0604020202020204" pitchFamily="34" charset="0"/>
              </a:rPr>
              <a:t>Informative: SLOW down and read the info. Then, shorten it and write it in your own words.</a:t>
            </a:r>
            <a:endParaRPr lang="en-US" dirty="0" smtClean="0">
              <a:ln>
                <a:solidFill>
                  <a:schemeClr val="tx1"/>
                </a:solidFill>
              </a:ln>
              <a:solidFill>
                <a:srgbClr val="FFFF00"/>
              </a:solidFill>
              <a:latin typeface="Arial" panose="020B0604020202020204" pitchFamily="34" charset="0"/>
              <a:cs typeface="Arial" panose="020B0604020202020204" pitchFamily="34" charset="0"/>
            </a:endParaRPr>
          </a:p>
          <a:p>
            <a:pPr eaLnBrk="1" hangingPunct="1">
              <a:lnSpc>
                <a:spcPct val="90000"/>
              </a:lnSpc>
              <a:buFont typeface="Wingdings" pitchFamily="2" charset="2"/>
              <a:buChar char="Ø"/>
            </a:pPr>
            <a:r>
              <a:rPr lang="en-US" b="1" dirty="0" smtClean="0">
                <a:ln>
                  <a:solidFill>
                    <a:schemeClr val="tx1"/>
                  </a:solidFill>
                </a:ln>
                <a:solidFill>
                  <a:srgbClr val="0BC51D"/>
                </a:solidFill>
                <a:latin typeface="Arial" panose="020B0604020202020204" pitchFamily="34" charset="0"/>
                <a:cs typeface="Arial" panose="020B0604020202020204" pitchFamily="34" charset="0"/>
              </a:rPr>
              <a:t>Bonus: GO on without writing, this is bonus information.</a:t>
            </a:r>
          </a:p>
        </p:txBody>
      </p:sp>
    </p:spTree>
    <p:extLst>
      <p:ext uri="{BB962C8B-B14F-4D97-AF65-F5344CB8AC3E}">
        <p14:creationId xmlns:p14="http://schemas.microsoft.com/office/powerpoint/2010/main" val="348884020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1000"/>
                                        <p:tgtEl>
                                          <p:spTgt spid="8195">
                                            <p:txEl>
                                              <p:pRg st="0" end="0"/>
                                            </p:txEl>
                                          </p:spTgt>
                                        </p:tgtEl>
                                      </p:cBhvr>
                                    </p:animEffect>
                                    <p:anim calcmode="lin" valueType="num">
                                      <p:cBhvr>
                                        <p:cTn id="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Effect transition="in" filter="fade">
                                      <p:cBhvr>
                                        <p:cTn id="14" dur="1000"/>
                                        <p:tgtEl>
                                          <p:spTgt spid="8195">
                                            <p:txEl>
                                              <p:pRg st="1" end="1"/>
                                            </p:txEl>
                                          </p:spTgt>
                                        </p:tgtEl>
                                      </p:cBhvr>
                                    </p:animEffect>
                                    <p:anim calcmode="lin" valueType="num">
                                      <p:cBhvr>
                                        <p:cTn id="15"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fade">
                                      <p:cBhvr>
                                        <p:cTn id="21" dur="1000"/>
                                        <p:tgtEl>
                                          <p:spTgt spid="8195">
                                            <p:txEl>
                                              <p:pRg st="2" end="2"/>
                                            </p:txEl>
                                          </p:spTgt>
                                        </p:tgtEl>
                                      </p:cBhvr>
                                    </p:animEffect>
                                    <p:anim calcmode="lin" valueType="num">
                                      <p:cBhvr>
                                        <p:cTn id="22"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www.psdgraphics.com/file/empty-shelf.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3297" b="20073"/>
          <a:stretch/>
        </p:blipFill>
        <p:spPr bwMode="auto">
          <a:xfrm>
            <a:off x="-3877213" y="5575383"/>
            <a:ext cx="16738708" cy="8324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0" b="100000" l="0" r="100000">
                        <a14:foregroundMark x1="5640" y1="24798" x2="96361" y2="26822"/>
                        <a14:foregroundMark x1="99212" y1="92105" x2="1031" y2="92713"/>
                        <a14:foregroundMark x1="99212" y1="60324" x2="182" y2="65688"/>
                        <a14:foregroundMark x1="99090" y1="6478" x2="60946" y2="54656"/>
                        <a14:foregroundMark x1="73742" y1="28036" x2="89327" y2="68725"/>
                        <a14:foregroundMark x1="99212" y1="39879" x2="72529" y2="37854"/>
                        <a14:foregroundMark x1="93693" y1="50202" x2="80534" y2="50202"/>
                        <a14:foregroundMark x1="81383" y1="5668" x2="78108" y2="15283"/>
                        <a14:foregroundMark x1="74348" y1="5061" x2="70346" y2="4453"/>
                        <a14:foregroundMark x1="88599" y1="4858" x2="83566" y2="4656"/>
                        <a14:foregroundMark x1="88114" y1="3441" x2="84961" y2="3644"/>
                        <a14:foregroundMark x1="81383" y1="4858" x2="78472" y2="4858"/>
                        <a14:backgroundMark x1="99212" y1="98988" x2="14190" y2="99595"/>
                        <a14:backgroundMark x1="12189" y1="98988" x2="61" y2="99798"/>
                        <a14:backgroundMark x1="60097" y1="1215" x2="60097" y2="1215"/>
                        <a14:backgroundMark x1="55185" y1="2227" x2="55185" y2="2227"/>
                        <a14:backgroundMark x1="51425" y1="2024" x2="51425" y2="2024"/>
                        <a14:backgroundMark x1="58278" y1="2227" x2="58278" y2="2227"/>
                        <a14:backgroundMark x1="64221" y1="3036" x2="52881" y2="810"/>
                        <a14:backgroundMark x1="67981" y1="2227" x2="67981" y2="2227"/>
                        <a14:backgroundMark x1="68587" y1="1619" x2="74712" y2="1619"/>
                        <a14:backgroundMark x1="74712" y1="1619" x2="99576" y2="2024"/>
                        <a14:backgroundMark x1="32686" y1="607" x2="16859" y2="1417"/>
                        <a14:backgroundMark x1="10976" y1="1215" x2="61" y2="0"/>
                      </a14:backgroundRemoval>
                    </a14:imgEffect>
                  </a14:imgLayer>
                </a14:imgProps>
              </a:ext>
              <a:ext uri="{28A0092B-C50C-407E-A947-70E740481C1C}">
                <a14:useLocalDpi xmlns:a14="http://schemas.microsoft.com/office/drawing/2010/main" val="0"/>
              </a:ext>
            </a:extLst>
          </a:blip>
          <a:stretch>
            <a:fillRect/>
          </a:stretch>
        </p:blipFill>
        <p:spPr>
          <a:xfrm>
            <a:off x="-320172" y="410307"/>
            <a:ext cx="9624627" cy="5767755"/>
          </a:xfrm>
          <a:effectLst>
            <a:softEdge rad="12700"/>
          </a:effectLst>
        </p:spPr>
      </p:pic>
      <p:pic>
        <p:nvPicPr>
          <p:cNvPr id="10" name="Picture 31" descr="cranach_martin_luth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664" r="26199" b="30332"/>
          <a:stretch/>
        </p:blipFill>
        <p:spPr bwMode="auto">
          <a:xfrm>
            <a:off x="4454770" y="820323"/>
            <a:ext cx="786398" cy="2262846"/>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332bild"/>
          <p:cNvPicPr>
            <a:picLocks noChangeAspect="1" noChangeArrowheads="1"/>
          </p:cNvPicPr>
          <p:nvPr/>
        </p:nvPicPr>
        <p:blipFill rotWithShape="1">
          <a:blip r:embed="rId8">
            <a:extLst>
              <a:ext uri="{28A0092B-C50C-407E-A947-70E740481C1C}">
                <a14:useLocalDpi xmlns:a14="http://schemas.microsoft.com/office/drawing/2010/main" val="0"/>
              </a:ext>
            </a:extLst>
          </a:blip>
          <a:srcRect l="24519" r="22671" b="-1694"/>
          <a:stretch/>
        </p:blipFill>
        <p:spPr bwMode="auto">
          <a:xfrm rot="162729">
            <a:off x="5307200" y="713307"/>
            <a:ext cx="738554" cy="2549570"/>
          </a:xfrm>
          <a:prstGeom prst="rect">
            <a:avLst/>
          </a:prstGeom>
          <a:noFill/>
          <a:ln>
            <a:noFill/>
          </a:ln>
          <a:effectLst>
            <a:innerShdw blurRad="63500" dist="50800" dir="2700000">
              <a:prstClr val="black">
                <a:alpha val="50000"/>
              </a:prstClr>
            </a:innerShdw>
            <a:softEdge rad="6350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columbus"/>
          <p:cNvPicPr>
            <a:picLocks noChangeAspect="1" noChangeArrowheads="1"/>
          </p:cNvPicPr>
          <p:nvPr/>
        </p:nvPicPr>
        <p:blipFill rotWithShape="1">
          <a:blip r:embed="rId9">
            <a:extLst>
              <a:ext uri="{28A0092B-C50C-407E-A947-70E740481C1C}">
                <a14:useLocalDpi xmlns:a14="http://schemas.microsoft.com/office/drawing/2010/main" val="0"/>
              </a:ext>
            </a:extLst>
          </a:blip>
          <a:srcRect l="37402" t="12828" r="35174" b="733"/>
          <a:stretch/>
        </p:blipFill>
        <p:spPr bwMode="auto">
          <a:xfrm>
            <a:off x="7010400" y="748519"/>
            <a:ext cx="644769" cy="2328788"/>
          </a:xfrm>
          <a:prstGeom prst="rect">
            <a:avLst/>
          </a:prstGeom>
          <a:noFill/>
          <a:ln>
            <a:noFill/>
          </a:ln>
          <a:effectLst>
            <a:innerShdw blurRad="63500" dist="50800" dir="2700000">
              <a:prstClr val="black">
                <a:alpha val="50000"/>
              </a:prstClr>
            </a:innerShdw>
            <a:softEdge rad="31750"/>
          </a:effectLst>
          <a:scene3d>
            <a:camera prst="perspectiveFront" fov="2700000">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atoteka:Galileo-sustermans2.jpg"/>
          <p:cNvPicPr>
            <a:picLocks noChangeAspect="1" noChangeArrowheads="1"/>
          </p:cNvPicPr>
          <p:nvPr/>
        </p:nvPicPr>
        <p:blipFill rotWithShape="1">
          <a:blip r:embed="rId10">
            <a:extLst>
              <a:ext uri="{28A0092B-C50C-407E-A947-70E740481C1C}">
                <a14:useLocalDpi xmlns:a14="http://schemas.microsoft.com/office/drawing/2010/main" val="0"/>
              </a:ext>
            </a:extLst>
          </a:blip>
          <a:srcRect l="25120" t="-968" r="44756" b="21910"/>
          <a:stretch/>
        </p:blipFill>
        <p:spPr bwMode="auto">
          <a:xfrm flipH="1">
            <a:off x="2919043" y="3567928"/>
            <a:ext cx="679939" cy="2211549"/>
          </a:xfrm>
          <a:prstGeom prst="rect">
            <a:avLst/>
          </a:prstGeom>
          <a:noFill/>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5" name="Picture 21" descr="leonardo"/>
          <p:cNvPicPr>
            <a:picLocks noChangeAspect="1" noChangeArrowheads="1"/>
          </p:cNvPicPr>
          <p:nvPr/>
        </p:nvPicPr>
        <p:blipFill rotWithShape="1">
          <a:blip r:embed="rId11">
            <a:extLst>
              <a:ext uri="{28A0092B-C50C-407E-A947-70E740481C1C}">
                <a14:useLocalDpi xmlns:a14="http://schemas.microsoft.com/office/drawing/2010/main" val="0"/>
              </a:ext>
            </a:extLst>
          </a:blip>
          <a:srcRect l="24336" t="2837" r="14605" b="-1990"/>
          <a:stretch/>
        </p:blipFill>
        <p:spPr bwMode="auto">
          <a:xfrm>
            <a:off x="3724102" y="651927"/>
            <a:ext cx="720160" cy="2544139"/>
          </a:xfrm>
          <a:prstGeom prst="rect">
            <a:avLst/>
          </a:prstGeom>
          <a:noFill/>
          <a:ln>
            <a:noFill/>
          </a:ln>
          <a:effectLst>
            <a:innerShdw blurRad="63500" dist="50800" dir="2700000">
              <a:prstClr val="black">
                <a:alpha val="50000"/>
              </a:prstClr>
            </a:innerShdw>
            <a:softEdge rad="63500"/>
          </a:effectLst>
          <a:scene3d>
            <a:camera prst="perspective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Elizabeth"/>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artisticTexturizer/>
                    </a14:imgEffect>
                    <a14:imgEffect>
                      <a14:brightnessContrast bright="-20000"/>
                    </a14:imgEffect>
                  </a14:imgLayer>
                </a14:imgProps>
              </a:ext>
              <a:ext uri="{28A0092B-C50C-407E-A947-70E740481C1C}">
                <a14:useLocalDpi xmlns:a14="http://schemas.microsoft.com/office/drawing/2010/main" val="0"/>
              </a:ext>
            </a:extLst>
          </a:blip>
          <a:srcRect l="28573" r="27855" b="-146"/>
          <a:stretch/>
        </p:blipFill>
        <p:spPr bwMode="auto">
          <a:xfrm>
            <a:off x="6159640" y="3516922"/>
            <a:ext cx="773723" cy="2594317"/>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Copernicus2"/>
          <p:cNvPicPr>
            <a:picLocks noChangeAspect="1" noChangeArrowheads="1"/>
          </p:cNvPicPr>
          <p:nvPr/>
        </p:nvPicPr>
        <p:blipFill rotWithShape="1">
          <a:blip r:embed="rId14">
            <a:extLst>
              <a:ext uri="{BEBA8EAE-BF5A-486C-A8C5-ECC9F3942E4B}">
                <a14:imgProps xmlns:a14="http://schemas.microsoft.com/office/drawing/2010/main">
                  <a14:imgLayer r:embed="rId15">
                    <a14:imgEffect>
                      <a14:artisticTexturizer/>
                    </a14:imgEffect>
                  </a14:imgLayer>
                </a14:imgProps>
              </a:ext>
              <a:ext uri="{28A0092B-C50C-407E-A947-70E740481C1C}">
                <a14:useLocalDpi xmlns:a14="http://schemas.microsoft.com/office/drawing/2010/main" val="0"/>
              </a:ext>
            </a:extLst>
          </a:blip>
          <a:srcRect l="49551" t="15808" r="24744" b="78"/>
          <a:stretch/>
        </p:blipFill>
        <p:spPr bwMode="auto">
          <a:xfrm>
            <a:off x="512467" y="697261"/>
            <a:ext cx="782680" cy="2315905"/>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hakespeare"/>
          <p:cNvPicPr>
            <a:picLocks noChangeAspect="1" noChangeArrowheads="1"/>
          </p:cNvPicPr>
          <p:nvPr/>
        </p:nvPicPr>
        <p:blipFill rotWithShape="1">
          <a:blip r:embed="rId16">
            <a:extLst>
              <a:ext uri="{28A0092B-C50C-407E-A947-70E740481C1C}">
                <a14:useLocalDpi xmlns:a14="http://schemas.microsoft.com/office/drawing/2010/main" val="0"/>
              </a:ext>
            </a:extLst>
          </a:blip>
          <a:srcRect l="31122" t="1984" r="32390" b="1036"/>
          <a:stretch/>
        </p:blipFill>
        <p:spPr bwMode="auto">
          <a:xfrm>
            <a:off x="1139135" y="3567928"/>
            <a:ext cx="699711" cy="2340503"/>
          </a:xfrm>
          <a:prstGeom prst="rect">
            <a:avLst/>
          </a:prstGeom>
          <a:noFill/>
          <a:ln>
            <a:noFill/>
          </a:ln>
          <a:effectLst>
            <a:softEdge rad="63500"/>
          </a:effectLst>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http://upload.wikimedia.org/wikipedia/commons/f/fb/Cobbe_portrait_of_Shakespear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rcRect l="29309" t="10686" r="23979" b="-21"/>
          <a:stretch/>
        </p:blipFill>
        <p:spPr bwMode="auto">
          <a:xfrm>
            <a:off x="4511045" y="3628703"/>
            <a:ext cx="809896" cy="2226683"/>
          </a:xfrm>
          <a:prstGeom prst="rect">
            <a:avLst/>
          </a:prstGeom>
          <a:noFill/>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9" name="Picture 11" descr="Henry VIII"/>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artisticTexturizer/>
                    </a14:imgEffect>
                  </a14:imgLayer>
                </a14:imgProps>
              </a:ext>
              <a:ext uri="{28A0092B-C50C-407E-A947-70E740481C1C}">
                <a14:useLocalDpi xmlns:a14="http://schemas.microsoft.com/office/drawing/2010/main" val="0"/>
              </a:ext>
            </a:extLst>
          </a:blip>
          <a:srcRect l="29410" r="23229" b="-335"/>
          <a:stretch/>
        </p:blipFill>
        <p:spPr bwMode="auto">
          <a:xfrm>
            <a:off x="2038139" y="714773"/>
            <a:ext cx="653143" cy="2403566"/>
          </a:xfrm>
          <a:prstGeom prst="rect">
            <a:avLst/>
          </a:prstGeom>
          <a:noFill/>
          <a:ln>
            <a:noFill/>
          </a:ln>
          <a:effectLst>
            <a:innerShdw blurRad="63500" dist="50800" dir="2700000">
              <a:prstClr val="black">
                <a:alpha val="50000"/>
              </a:prstClr>
            </a:innerShdw>
            <a:softEdge rad="31750"/>
          </a:effectLst>
          <a:scene3d>
            <a:camera prst="perspectiveFront">
              <a:rot lat="0" lon="0" rev="2148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975066" y="2845084"/>
            <a:ext cx="7193867" cy="931692"/>
          </a:xfrm>
          <a:prstGeom prst="roundRect">
            <a:avLst>
              <a:gd name="adj" fmla="val 50000"/>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fontAlgn="base">
              <a:spcBef>
                <a:spcPct val="0"/>
              </a:spcBef>
              <a:spcAft>
                <a:spcPct val="0"/>
              </a:spcAft>
            </a:pPr>
            <a:r>
              <a:rPr lang="en-US" sz="7200" b="1" kern="10" dirty="0">
                <a:solidFill>
                  <a:srgbClr val="FF0000"/>
                </a:solidFill>
                <a:effectLst>
                  <a:outerShdw blurRad="50800" dist="38100" dir="2700000" algn="tl" rotWithShape="0">
                    <a:prstClr val="black">
                      <a:alpha val="40000"/>
                    </a:prstClr>
                  </a:outerShdw>
                </a:effectLst>
                <a:latin typeface="Garamond"/>
              </a:rPr>
              <a:t>The </a:t>
            </a:r>
            <a:r>
              <a:rPr lang="en-US" sz="7200" b="1" kern="10" dirty="0" smtClean="0">
                <a:solidFill>
                  <a:srgbClr val="FF0000"/>
                </a:solidFill>
                <a:effectLst>
                  <a:outerShdw blurRad="50800" dist="38100" dir="2700000" algn="tl" rotWithShape="0">
                    <a:prstClr val="black">
                      <a:alpha val="40000"/>
                    </a:prstClr>
                  </a:outerShdw>
                </a:effectLst>
                <a:latin typeface="Garamond"/>
              </a:rPr>
              <a:t>Three </a:t>
            </a:r>
            <a:r>
              <a:rPr lang="en-US" sz="7200" b="1" kern="10" dirty="0" err="1" smtClean="0">
                <a:solidFill>
                  <a:srgbClr val="FF0000"/>
                </a:solidFill>
                <a:effectLst>
                  <a:outerShdw blurRad="50800" dist="38100" dir="2700000" algn="tl" rotWithShape="0">
                    <a:prstClr val="black">
                      <a:alpha val="40000"/>
                    </a:prstClr>
                  </a:outerShdw>
                </a:effectLst>
                <a:latin typeface="Garamond"/>
              </a:rPr>
              <a:t>Rs</a:t>
            </a:r>
            <a:endParaRPr lang="en-US" sz="7200" b="1" kern="10" dirty="0">
              <a:solidFill>
                <a:srgbClr val="FF0000"/>
              </a:solidFill>
              <a:effectLst>
                <a:outerShdw blurRad="50800" dist="38100" dir="2700000" algn="tl" rotWithShape="0">
                  <a:prstClr val="black">
                    <a:alpha val="40000"/>
                  </a:prstClr>
                </a:outerShdw>
              </a:effectLst>
              <a:latin typeface="Garamond"/>
            </a:endParaRPr>
          </a:p>
        </p:txBody>
      </p:sp>
    </p:spTree>
    <p:extLst>
      <p:ext uri="{BB962C8B-B14F-4D97-AF65-F5344CB8AC3E}">
        <p14:creationId xmlns:p14="http://schemas.microsoft.com/office/powerpoint/2010/main" val="18032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8467"/>
            <a:ext cx="4656667" cy="6798733"/>
          </a:xfrm>
          <a:prstGeom prst="rect">
            <a:avLst/>
          </a:prstGeom>
          <a:solidFill>
            <a:srgbClr val="E6CEAA">
              <a:alpha val="8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87497" y="1596925"/>
            <a:ext cx="7772400" cy="2387600"/>
          </a:xfrm>
        </p:spPr>
        <p:txBody>
          <a:bodyPr>
            <a:normAutofit/>
          </a:bodyPr>
          <a:lstStyle/>
          <a:p>
            <a:r>
              <a:rPr lang="en-US" sz="4800" dirty="0" smtClean="0">
                <a:ln>
                  <a:solidFill>
                    <a:schemeClr val="tx1"/>
                  </a:solidFill>
                </a:ln>
                <a:solidFill>
                  <a:srgbClr val="FF0000"/>
                </a:solidFill>
                <a:latin typeface="MaryKate" panose="02000603000000000000" pitchFamily="2" charset="0"/>
              </a:rPr>
              <a:t>Chapter 1:</a:t>
            </a:r>
            <a:br>
              <a:rPr lang="en-US" sz="4800" dirty="0" smtClean="0">
                <a:ln>
                  <a:solidFill>
                    <a:schemeClr val="tx1"/>
                  </a:solidFill>
                </a:ln>
                <a:solidFill>
                  <a:srgbClr val="FF0000"/>
                </a:solidFill>
                <a:latin typeface="MaryKate" panose="02000603000000000000" pitchFamily="2" charset="0"/>
              </a:rPr>
            </a:br>
            <a:r>
              <a:rPr lang="en-US" sz="4800" dirty="0" smtClean="0">
                <a:ln>
                  <a:solidFill>
                    <a:schemeClr val="tx1"/>
                  </a:solidFill>
                </a:ln>
                <a:solidFill>
                  <a:srgbClr val="FF0000"/>
                </a:solidFill>
                <a:latin typeface="MaryKate" panose="02000603000000000000" pitchFamily="2" charset="0"/>
              </a:rPr>
              <a:t>The </a:t>
            </a:r>
            <a:br>
              <a:rPr lang="en-US" sz="4800" dirty="0" smtClean="0">
                <a:ln>
                  <a:solidFill>
                    <a:schemeClr val="tx1"/>
                  </a:solidFill>
                </a:ln>
                <a:solidFill>
                  <a:srgbClr val="FF0000"/>
                </a:solidFill>
                <a:latin typeface="MaryKate" panose="02000603000000000000" pitchFamily="2" charset="0"/>
              </a:rPr>
            </a:br>
            <a:r>
              <a:rPr lang="en-US" sz="4800" dirty="0" smtClean="0">
                <a:ln>
                  <a:solidFill>
                    <a:schemeClr val="tx1"/>
                  </a:solidFill>
                </a:ln>
                <a:solidFill>
                  <a:srgbClr val="FF0000"/>
                </a:solidFill>
                <a:latin typeface="MaryKate" panose="02000603000000000000" pitchFamily="2" charset="0"/>
              </a:rPr>
              <a:t>Renaissance</a:t>
            </a:r>
            <a:endParaRPr lang="en-US" sz="4800" dirty="0">
              <a:ln>
                <a:solidFill>
                  <a:schemeClr val="tx1"/>
                </a:solidFill>
              </a:ln>
              <a:solidFill>
                <a:srgbClr val="FF0000"/>
              </a:solidFill>
              <a:latin typeface="MaryKate" panose="02000603000000000000" pitchFamily="2" charset="0"/>
            </a:endParaRPr>
          </a:p>
        </p:txBody>
      </p:sp>
      <p:pic>
        <p:nvPicPr>
          <p:cNvPr id="9" name="Picture 2" descr="http://library2.binghamton.edu/mt/specialcoll/archives/map-topper.jpg"/>
          <p:cNvPicPr>
            <a:picLocks noChangeAspect="1" noChangeArrowheads="1"/>
          </p:cNvPicPr>
          <p:nvPr/>
        </p:nvPicPr>
        <p:blipFill rotWithShape="1">
          <a:blip r:embed="rId2">
            <a:extLst>
              <a:ext uri="{28A0092B-C50C-407E-A947-70E740481C1C}">
                <a14:useLocalDpi xmlns:a14="http://schemas.microsoft.com/office/drawing/2010/main" val="0"/>
              </a:ext>
            </a:extLst>
          </a:blip>
          <a:srcRect l="26505"/>
          <a:stretch/>
        </p:blipFill>
        <p:spPr bwMode="auto">
          <a:xfrm rot="171545">
            <a:off x="4723931" y="1245275"/>
            <a:ext cx="3977344" cy="3393783"/>
          </a:xfrm>
          <a:prstGeom prst="snip1Rect">
            <a:avLst>
              <a:gd name="adj" fmla="val 28888"/>
            </a:avLst>
          </a:prstGeom>
          <a:noFill/>
          <a:effectLst>
            <a:outerShdw blurRad="76200" dist="50800" sx="102000" sy="102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37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34" y="212726"/>
            <a:ext cx="7886700" cy="1325563"/>
          </a:xfrm>
        </p:spPr>
        <p:txBody>
          <a:bodyPr>
            <a:normAutofit/>
          </a:bodyPr>
          <a:lstStyle/>
          <a:p>
            <a:r>
              <a:rPr lang="en-US" sz="4000" b="1" dirty="0" smtClean="0">
                <a:ln>
                  <a:solidFill>
                    <a:schemeClr val="tx1"/>
                  </a:solidFill>
                </a:ln>
                <a:solidFill>
                  <a:srgbClr val="FF0000"/>
                </a:solidFill>
                <a:latin typeface="MaryKate" panose="02000603000000000000"/>
              </a:rPr>
              <a:t>Marco Polo</a:t>
            </a:r>
            <a:r>
              <a:rPr lang="en-US" sz="2800" b="1" dirty="0" smtClean="0">
                <a:ln>
                  <a:solidFill>
                    <a:schemeClr val="tx1"/>
                  </a:solidFill>
                </a:ln>
                <a:solidFill>
                  <a:srgbClr val="FF0000"/>
                </a:solidFill>
                <a:latin typeface="DJB Scruffy Angel" panose="02000500000000000000" pitchFamily="2" charset="0"/>
              </a:rPr>
              <a:t/>
            </a:r>
            <a:br>
              <a:rPr lang="en-US" sz="2800" b="1" dirty="0" smtClean="0">
                <a:ln>
                  <a:solidFill>
                    <a:schemeClr val="tx1"/>
                  </a:solidFill>
                </a:ln>
                <a:solidFill>
                  <a:srgbClr val="FF0000"/>
                </a:solidFill>
                <a:latin typeface="DJB Scruffy Angel" panose="02000500000000000000" pitchFamily="2" charset="0"/>
              </a:rPr>
            </a:b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323061" y="1258889"/>
            <a:ext cx="4048699" cy="5016758"/>
          </a:xfrm>
          <a:prstGeom prst="rect">
            <a:avLst/>
          </a:prstGeom>
        </p:spPr>
        <p:txBody>
          <a:bodyPr wrap="square">
            <a:spAutoFit/>
          </a:bodyPr>
          <a:lstStyle/>
          <a:p>
            <a:r>
              <a:rPr lang="en-US" altLang="en-US" sz="3200" b="1" dirty="0">
                <a:ln>
                  <a:solidFill>
                    <a:schemeClr val="tx1"/>
                  </a:solidFill>
                </a:ln>
                <a:solidFill>
                  <a:srgbClr val="FFFF00"/>
                </a:solidFill>
                <a:latin typeface="MaryKate" panose="02000603000000000000" pitchFamily="2" charset="0"/>
              </a:rPr>
              <a:t>When the </a:t>
            </a:r>
            <a:r>
              <a:rPr lang="en-US" altLang="en-US" sz="3200" b="1" dirty="0">
                <a:ln>
                  <a:solidFill>
                    <a:schemeClr val="tx1"/>
                  </a:solidFill>
                </a:ln>
                <a:solidFill>
                  <a:srgbClr val="FF0000"/>
                </a:solidFill>
                <a:latin typeface="MaryKate" panose="02000603000000000000" pitchFamily="2" charset="0"/>
              </a:rPr>
              <a:t>Mongols</a:t>
            </a:r>
            <a:r>
              <a:rPr lang="en-US" altLang="en-US" sz="3200" b="1" dirty="0">
                <a:ln>
                  <a:solidFill>
                    <a:schemeClr val="tx1"/>
                  </a:solidFill>
                </a:ln>
                <a:latin typeface="MaryKate" panose="02000603000000000000" pitchFamily="2" charset="0"/>
              </a:rPr>
              <a:t> </a:t>
            </a:r>
            <a:r>
              <a:rPr lang="en-US" altLang="en-US" sz="3200" b="1" dirty="0">
                <a:ln>
                  <a:solidFill>
                    <a:schemeClr val="tx1"/>
                  </a:solidFill>
                </a:ln>
                <a:solidFill>
                  <a:srgbClr val="FFFF00"/>
                </a:solidFill>
                <a:latin typeface="MaryKate" panose="02000603000000000000" pitchFamily="2" charset="0"/>
              </a:rPr>
              <a:t>took over China they reopened the Silk Road.</a:t>
            </a:r>
          </a:p>
          <a:p>
            <a:r>
              <a:rPr lang="en-US" altLang="en-US" sz="3200" b="1" dirty="0">
                <a:ln>
                  <a:solidFill>
                    <a:schemeClr val="tx1"/>
                  </a:solidFill>
                </a:ln>
                <a:solidFill>
                  <a:srgbClr val="FFFF00"/>
                </a:solidFill>
                <a:latin typeface="MaryKate" panose="02000603000000000000" pitchFamily="2" charset="0"/>
              </a:rPr>
              <a:t>This allowed Europe to trade with China.</a:t>
            </a:r>
          </a:p>
          <a:p>
            <a:r>
              <a:rPr lang="en-US" altLang="en-US" sz="3200" b="1" dirty="0">
                <a:ln>
                  <a:solidFill>
                    <a:schemeClr val="tx1"/>
                  </a:solidFill>
                </a:ln>
                <a:solidFill>
                  <a:srgbClr val="FF0000"/>
                </a:solidFill>
                <a:latin typeface="MaryKate" panose="02000603000000000000" pitchFamily="2" charset="0"/>
              </a:rPr>
              <a:t>Marco Polo </a:t>
            </a:r>
            <a:r>
              <a:rPr lang="en-US" altLang="en-US" sz="3200" b="1" dirty="0">
                <a:ln>
                  <a:solidFill>
                    <a:schemeClr val="tx1"/>
                  </a:solidFill>
                </a:ln>
                <a:solidFill>
                  <a:srgbClr val="FFFF00"/>
                </a:solidFill>
                <a:latin typeface="MaryKate" panose="02000603000000000000" pitchFamily="2" charset="0"/>
              </a:rPr>
              <a:t>traveled this road (maybe…) and brought back many items and stories.</a:t>
            </a:r>
          </a:p>
          <a:p>
            <a:r>
              <a:rPr lang="en-US" altLang="en-US" sz="3200" b="1" dirty="0">
                <a:ln>
                  <a:solidFill>
                    <a:schemeClr val="tx1"/>
                  </a:solidFill>
                </a:ln>
                <a:solidFill>
                  <a:srgbClr val="FF0000"/>
                </a:solidFill>
                <a:latin typeface="MaryKate" panose="02000603000000000000" pitchFamily="2" charset="0"/>
              </a:rPr>
              <a:t>These gave Europeans new ideas about the world</a:t>
            </a:r>
          </a:p>
        </p:txBody>
      </p:sp>
      <p:pic>
        <p:nvPicPr>
          <p:cNvPr id="5" name="Picture 4"/>
          <p:cNvPicPr>
            <a:picLocks noChangeAspect="1" noChangeArrowheads="1"/>
          </p:cNvPicPr>
          <p:nvPr/>
        </p:nvPicPr>
        <p:blipFill>
          <a:blip r:embed="rId3">
            <a:duotone>
              <a:prstClr val="black"/>
              <a:srgbClr val="E3CBA7">
                <a:tint val="45000"/>
                <a:satMod val="400000"/>
              </a:srgbClr>
            </a:duotone>
            <a:extLst>
              <a:ext uri="{28A0092B-C50C-407E-A947-70E740481C1C}">
                <a14:useLocalDpi xmlns:a14="http://schemas.microsoft.com/office/drawing/2010/main" val="0"/>
              </a:ext>
            </a:extLst>
          </a:blip>
          <a:srcRect r="5511"/>
          <a:stretch>
            <a:fillRect/>
          </a:stretch>
        </p:blipFill>
        <p:spPr bwMode="auto">
          <a:xfrm rot="17943797">
            <a:off x="3760326" y="2012064"/>
            <a:ext cx="5620746" cy="21077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6" name="Picture 2" descr="http://www.italymagazine.com/sites/default/files/feature-story/leader/marco-polo.jpg"/>
          <p:cNvPicPr>
            <a:picLocks noChangeAspect="1" noChangeArrowheads="1"/>
          </p:cNvPicPr>
          <p:nvPr/>
        </p:nvPicPr>
        <p:blipFill>
          <a:blip r:embed="rId4">
            <a:duotone>
              <a:prstClr val="black"/>
              <a:srgbClr val="E3CBA7">
                <a:tint val="45000"/>
                <a:satMod val="400000"/>
              </a:srgbClr>
            </a:duotone>
            <a:extLst>
              <a:ext uri="{28A0092B-C50C-407E-A947-70E740481C1C}">
                <a14:useLocalDpi xmlns:a14="http://schemas.microsoft.com/office/drawing/2010/main" val="0"/>
              </a:ext>
            </a:extLst>
          </a:blip>
          <a:srcRect/>
          <a:stretch>
            <a:fillRect/>
          </a:stretch>
        </p:blipFill>
        <p:spPr bwMode="auto">
          <a:xfrm flipH="1">
            <a:off x="4597400" y="3303243"/>
            <a:ext cx="4953000" cy="350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26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5"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rinting Pr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4470" r="14667"/>
          <a:stretch>
            <a:fillRect/>
          </a:stretch>
        </p:blipFill>
        <p:spPr>
          <a:xfrm rot="156445">
            <a:off x="4824951" y="599265"/>
            <a:ext cx="3723002" cy="2878373"/>
          </a:xfrm>
          <a:effectLst>
            <a:softEdge rad="31750"/>
          </a:effectLst>
        </p:spPr>
      </p:pic>
      <p:pic>
        <p:nvPicPr>
          <p:cNvPr id="5" name="Picture 4"/>
          <p:cNvPicPr>
            <a:picLocks noChangeAspect="1"/>
          </p:cNvPicPr>
          <p:nvPr/>
        </p:nvPicPr>
        <p:blipFill rotWithShape="1">
          <a:blip r:embed="rId6">
            <a:duotone>
              <a:prstClr val="black"/>
              <a:srgbClr val="D9C3A5">
                <a:tint val="50000"/>
                <a:satMod val="180000"/>
              </a:srgbClr>
            </a:duotone>
          </a:blip>
          <a:srcRect l="51154" t="22136" r="16026" b="32280"/>
          <a:stretch/>
        </p:blipFill>
        <p:spPr>
          <a:xfrm rot="159189">
            <a:off x="4752561" y="527599"/>
            <a:ext cx="3867784" cy="3021705"/>
          </a:xfrm>
          <a:prstGeom prst="rect">
            <a:avLst/>
          </a:prstGeom>
          <a:noFill/>
          <a:ln>
            <a:noFill/>
          </a:ln>
          <a:effectLst>
            <a:softEdge rad="63500"/>
          </a:effectLst>
        </p:spPr>
      </p:pic>
      <p:sp>
        <p:nvSpPr>
          <p:cNvPr id="2" name="Title 1"/>
          <p:cNvSpPr>
            <a:spLocks noGrp="1"/>
          </p:cNvSpPr>
          <p:nvPr>
            <p:ph type="title"/>
          </p:nvPr>
        </p:nvSpPr>
        <p:spPr>
          <a:xfrm>
            <a:off x="206534" y="365126"/>
            <a:ext cx="7886700" cy="1325563"/>
          </a:xfrm>
        </p:spPr>
        <p:txBody>
          <a:bodyPr>
            <a:normAutofit/>
          </a:bodyPr>
          <a:lstStyle/>
          <a:p>
            <a:r>
              <a:rPr lang="en-US" sz="2800" b="1" dirty="0" smtClean="0">
                <a:ln>
                  <a:solidFill>
                    <a:schemeClr val="tx1"/>
                  </a:solidFill>
                </a:ln>
                <a:solidFill>
                  <a:srgbClr val="FF0000"/>
                </a:solidFill>
                <a:latin typeface="DJB Scruffy Angel" panose="02000500000000000000" pitchFamily="2" charset="0"/>
              </a:rPr>
              <a:t>The Printing Press</a:t>
            </a:r>
            <a:br>
              <a:rPr lang="en-US" sz="2800" b="1" dirty="0" smtClean="0">
                <a:ln>
                  <a:solidFill>
                    <a:schemeClr val="tx1"/>
                  </a:solidFill>
                </a:ln>
                <a:solidFill>
                  <a:srgbClr val="FF0000"/>
                </a:solidFill>
                <a:latin typeface="DJB Scruffy Angel" panose="02000500000000000000" pitchFamily="2" charset="0"/>
              </a:rPr>
            </a:br>
            <a:r>
              <a:rPr lang="en-US" sz="1400" b="1" dirty="0" smtClean="0">
                <a:ln>
                  <a:solidFill>
                    <a:schemeClr val="tx1"/>
                  </a:solidFill>
                </a:ln>
                <a:solidFill>
                  <a:srgbClr val="FF0000"/>
                </a:solidFill>
                <a:latin typeface="DJB Scruffy Angel" panose="02000500000000000000" pitchFamily="2" charset="0"/>
              </a:rPr>
              <a:t/>
            </a:r>
            <a:br>
              <a:rPr lang="en-US" sz="1400" b="1" dirty="0" smtClean="0">
                <a:ln>
                  <a:solidFill>
                    <a:schemeClr val="tx1"/>
                  </a:solidFill>
                </a:ln>
                <a:solidFill>
                  <a:srgbClr val="FF0000"/>
                </a:solidFill>
                <a:latin typeface="DJB Scruffy Angel" panose="02000500000000000000" pitchFamily="2" charset="0"/>
              </a:rPr>
            </a:br>
            <a:r>
              <a:rPr lang="en-US" sz="1800" b="1" dirty="0" smtClean="0">
                <a:ln>
                  <a:solidFill>
                    <a:schemeClr val="tx1"/>
                  </a:solidFill>
                </a:ln>
                <a:solidFill>
                  <a:srgbClr val="FF0000"/>
                </a:solidFill>
                <a:latin typeface="DJB Scruffy Angel" panose="02000500000000000000" pitchFamily="2" charset="0"/>
              </a:rPr>
              <a:t>by Johannes </a:t>
            </a:r>
            <a:r>
              <a:rPr lang="en-US" sz="1800" b="1" dirty="0" err="1" smtClean="0">
                <a:ln>
                  <a:solidFill>
                    <a:schemeClr val="tx1"/>
                  </a:solidFill>
                </a:ln>
                <a:solidFill>
                  <a:srgbClr val="FF0000"/>
                </a:solidFill>
                <a:latin typeface="DJB Scruffy Angel" panose="02000500000000000000" pitchFamily="2" charset="0"/>
              </a:rPr>
              <a:t>Gutenburg</a:t>
            </a: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257336" y="1546754"/>
            <a:ext cx="4048699" cy="5078313"/>
          </a:xfrm>
          <a:prstGeom prst="rect">
            <a:avLst/>
          </a:prstGeom>
        </p:spPr>
        <p:txBody>
          <a:bodyPr wrap="square">
            <a:spAutoFit/>
          </a:bodyPr>
          <a:lstStyle/>
          <a:p>
            <a:r>
              <a:rPr lang="en-US" altLang="en-US" sz="2800" b="1" dirty="0" smtClean="0">
                <a:ln>
                  <a:solidFill>
                    <a:schemeClr val="tx1"/>
                  </a:solidFill>
                </a:ln>
                <a:solidFill>
                  <a:srgbClr val="FFFF00"/>
                </a:solidFill>
                <a:latin typeface="MaryKate" panose="02000603000000000000" pitchFamily="2" charset="0"/>
                <a:cs typeface="MV Boli" panose="02000500030200090000" pitchFamily="2" charset="0"/>
              </a:rPr>
              <a:t>-</a:t>
            </a:r>
            <a:r>
              <a:rPr lang="en-US" altLang="en-US" sz="3600" b="1" dirty="0" smtClean="0">
                <a:ln>
                  <a:solidFill>
                    <a:schemeClr val="tx1"/>
                  </a:solidFill>
                </a:ln>
                <a:solidFill>
                  <a:srgbClr val="FFFF00"/>
                </a:solidFill>
                <a:latin typeface="MaryKate" panose="02000603000000000000" pitchFamily="2" charset="0"/>
                <a:cs typeface="MV Boli" panose="02000500030200090000" pitchFamily="2" charset="0"/>
              </a:rPr>
              <a:t>A device to more easily make copies.</a:t>
            </a:r>
          </a:p>
          <a:p>
            <a:r>
              <a:rPr lang="en-US" altLang="en-US" sz="3600" b="1" dirty="0" smtClean="0">
                <a:ln>
                  <a:solidFill>
                    <a:schemeClr val="tx1"/>
                  </a:solidFill>
                </a:ln>
                <a:solidFill>
                  <a:srgbClr val="FFFF00"/>
                </a:solidFill>
                <a:latin typeface="MaryKate" panose="02000603000000000000" pitchFamily="2" charset="0"/>
                <a:cs typeface="MV Boli" panose="02000500030200090000" pitchFamily="2" charset="0"/>
              </a:rPr>
              <a:t>-Spread reading to  the common people since books became much cheaper.</a:t>
            </a:r>
          </a:p>
          <a:p>
            <a:r>
              <a:rPr lang="en-US" altLang="en-US" sz="3600" b="1" dirty="0" smtClean="0">
                <a:ln>
                  <a:solidFill>
                    <a:schemeClr val="tx1"/>
                  </a:solidFill>
                </a:ln>
                <a:solidFill>
                  <a:srgbClr val="00FF00"/>
                </a:solidFill>
                <a:latin typeface="MaryKate" panose="02000603000000000000" pitchFamily="2" charset="0"/>
                <a:cs typeface="MV Boli" panose="02000500030200090000" pitchFamily="2" charset="0"/>
              </a:rPr>
              <a:t>-The church lost its control of knowledge.  (why?)</a:t>
            </a:r>
          </a:p>
        </p:txBody>
      </p:sp>
      <p:pic>
        <p:nvPicPr>
          <p:cNvPr id="8" name="Picture 2" descr="http://www.moonmentum.com/blog/wp-content/uploads/2012/02/Johannes-Gutenberg1.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foregroundMark x1="17241" y1="55934" x2="10207" y2="97276"/>
                        <a14:foregroundMark x1="94483" y1="77335" x2="99586" y2="84436"/>
                        <a14:backgroundMark x1="10207" y1="5447" x2="9655" y2="43191"/>
                        <a14:backgroundMark x1="89517" y1="24319" x2="88414" y2="60895"/>
                        <a14:backgroundMark x1="20276" y1="34241" x2="15724" y2="45623"/>
                        <a14:backgroundMark x1="92966" y1="65953" x2="99586" y2="71595"/>
                      </a14:backgroundRemoval>
                    </a14:imgEffect>
                  </a14:imgLayer>
                </a14:imgProps>
              </a:ext>
              <a:ext uri="{28A0092B-C50C-407E-A947-70E740481C1C}">
                <a14:useLocalDpi xmlns:a14="http://schemas.microsoft.com/office/drawing/2010/main" val="0"/>
              </a:ext>
            </a:extLst>
          </a:blip>
          <a:srcRect b="17524"/>
          <a:stretch/>
        </p:blipFill>
        <p:spPr bwMode="auto">
          <a:xfrm>
            <a:off x="5164666" y="2768600"/>
            <a:ext cx="3401899" cy="3981379"/>
          </a:xfrm>
          <a:prstGeom prst="rect">
            <a:avLst/>
          </a:prstGeom>
          <a:noFill/>
          <a:ln>
            <a:noFill/>
          </a:ln>
          <a:effectLst>
            <a:outerShdw blurRad="50800" dist="38100" dir="2700000" algn="tl" rotWithShape="0">
              <a:prstClr val="black">
                <a:alpha val="40000"/>
              </a:prstClr>
            </a:outerShdw>
            <a:softEdge rad="3175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32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136778__davidbain__page-turn.wav"/>
          </p:stSnd>
        </p:sndAc>
      </p:transition>
    </mc:Choice>
    <mc:Fallback xmlns="">
      <p:transition spd="slow">
        <p:fade/>
        <p:sndAc>
          <p:stSnd>
            <p:snd r:embed="rId9"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par>
                                <p:cTn id="12" presetID="1" presetClass="mediacall" presetSubtype="0" fill="hold" nodeType="withEffect">
                                  <p:stCondLst>
                                    <p:cond delay="1000"/>
                                  </p:stCondLst>
                                  <p:childTnLst>
                                    <p:cmd type="call" cmd="playFrom(0.0)">
                                      <p:cBhvr>
                                        <p:cTn id="13" dur="27647"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34" y="365126"/>
            <a:ext cx="7886700" cy="1325563"/>
          </a:xfrm>
        </p:spPr>
        <p:txBody>
          <a:bodyPr>
            <a:normAutofit/>
          </a:bodyPr>
          <a:lstStyle/>
          <a:p>
            <a:r>
              <a:rPr lang="en-US" sz="2800" b="1" dirty="0" smtClean="0">
                <a:ln>
                  <a:solidFill>
                    <a:schemeClr val="tx1"/>
                  </a:solidFill>
                </a:ln>
                <a:solidFill>
                  <a:srgbClr val="FF0000"/>
                </a:solidFill>
                <a:latin typeface="DJB Scruffy Angel" panose="02000500000000000000" pitchFamily="2" charset="0"/>
              </a:rPr>
              <a:t>Humanism</a:t>
            </a:r>
            <a:br>
              <a:rPr lang="en-US" sz="2800" b="1" dirty="0" smtClean="0">
                <a:ln>
                  <a:solidFill>
                    <a:schemeClr val="tx1"/>
                  </a:solidFill>
                </a:ln>
                <a:solidFill>
                  <a:srgbClr val="FF0000"/>
                </a:solidFill>
                <a:latin typeface="DJB Scruffy Angel" panose="02000500000000000000" pitchFamily="2" charset="0"/>
              </a:rPr>
            </a:br>
            <a:r>
              <a:rPr lang="en-US" sz="1400" b="1" dirty="0" smtClean="0">
                <a:ln>
                  <a:solidFill>
                    <a:schemeClr val="tx1"/>
                  </a:solidFill>
                </a:ln>
                <a:solidFill>
                  <a:srgbClr val="FF0000"/>
                </a:solidFill>
                <a:latin typeface="DJB Scruffy Angel" panose="02000500000000000000" pitchFamily="2" charset="0"/>
              </a:rPr>
              <a:t/>
            </a:r>
            <a:br>
              <a:rPr lang="en-US" sz="1400" b="1" dirty="0" smtClean="0">
                <a:ln>
                  <a:solidFill>
                    <a:schemeClr val="tx1"/>
                  </a:solidFill>
                </a:ln>
                <a:solidFill>
                  <a:srgbClr val="FF0000"/>
                </a:solidFill>
                <a:latin typeface="DJB Scruffy Angel" panose="02000500000000000000" pitchFamily="2" charset="0"/>
              </a:rPr>
            </a:b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206534" y="1110400"/>
            <a:ext cx="4048699" cy="5509200"/>
          </a:xfrm>
          <a:prstGeom prst="rect">
            <a:avLst/>
          </a:prstGeom>
        </p:spPr>
        <p:txBody>
          <a:bodyPr wrap="square">
            <a:spAutoFit/>
          </a:bodyPr>
          <a:lstStyle/>
          <a:p>
            <a:r>
              <a:rPr lang="en-US" altLang="en-US" sz="3200" b="1" dirty="0">
                <a:ln>
                  <a:solidFill>
                    <a:schemeClr val="tx1"/>
                  </a:solidFill>
                </a:ln>
                <a:solidFill>
                  <a:srgbClr val="CC0000"/>
                </a:solidFill>
                <a:latin typeface="MaryKate" panose="02000603000000000000" pitchFamily="2" charset="0"/>
              </a:rPr>
              <a:t>The study of man’s ability to improve the quality of life on Earth through studying the classics.</a:t>
            </a:r>
          </a:p>
          <a:p>
            <a:r>
              <a:rPr lang="en-US" altLang="en-US" sz="3200" b="1" dirty="0">
                <a:ln>
                  <a:solidFill>
                    <a:schemeClr val="tx1"/>
                  </a:solidFill>
                </a:ln>
                <a:solidFill>
                  <a:srgbClr val="FFFF00"/>
                </a:solidFill>
                <a:latin typeface="MaryKate" panose="02000603000000000000" pitchFamily="2" charset="0"/>
              </a:rPr>
              <a:t>Heaven is cool but (classics) old books can teach us stuff too!</a:t>
            </a:r>
          </a:p>
          <a:p>
            <a:r>
              <a:rPr lang="en-US" altLang="en-US" sz="3200" b="1" dirty="0">
                <a:ln>
                  <a:solidFill>
                    <a:schemeClr val="tx1"/>
                  </a:solidFill>
                </a:ln>
                <a:solidFill>
                  <a:srgbClr val="00FF00"/>
                </a:solidFill>
                <a:latin typeface="MaryKate" panose="02000603000000000000" pitchFamily="2" charset="0"/>
              </a:rPr>
              <a:t>It is ok to enjoy life on Earth.</a:t>
            </a:r>
          </a:p>
          <a:p>
            <a:r>
              <a:rPr lang="en-US" altLang="en-US" sz="3200" b="1" dirty="0">
                <a:ln>
                  <a:solidFill>
                    <a:schemeClr val="tx1"/>
                  </a:solidFill>
                </a:ln>
                <a:solidFill>
                  <a:srgbClr val="FFFF00"/>
                </a:solidFill>
                <a:latin typeface="MaryKate" panose="02000603000000000000" pitchFamily="2" charset="0"/>
              </a:rPr>
              <a:t>Education and art mattered again!</a:t>
            </a:r>
          </a:p>
        </p:txBody>
      </p:sp>
      <p:pic>
        <p:nvPicPr>
          <p:cNvPr id="1026" name="Picture 2" descr="https://www.sanderusmaps.com/content/images/kaarten/m_165578-8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1188">
            <a:off x="5557754" y="766466"/>
            <a:ext cx="276225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4/49/Aristoteles_Logica_1570_Biblioteca_Huelv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32676">
            <a:off x="5131011" y="3866776"/>
            <a:ext cx="3439024" cy="24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sanderusmaps.com/content/images/kaarten/m_165578-82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21188">
            <a:off x="5557755" y="778213"/>
            <a:ext cx="276225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wikimedia.org/wikipedia/commons/4/49/Aristoteles_Logica_1570_Biblioteca_Huelv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32676">
            <a:off x="5131012" y="3867506"/>
            <a:ext cx="3439024" cy="24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3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7"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xit" presetSubtype="0" fill="hold" nodeType="withEffect">
                                  <p:stCondLst>
                                    <p:cond delay="0"/>
                                  </p:stCondLst>
                                  <p:childTnLst>
                                    <p:animEffect transition="out" filter="fade">
                                      <p:cBhvr>
                                        <p:cTn id="9" dur="5000"/>
                                        <p:tgtEl>
                                          <p:spTgt spid="7"/>
                                        </p:tgtEl>
                                      </p:cBhvr>
                                    </p:animEffect>
                                    <p:set>
                                      <p:cBhvr>
                                        <p:cTn id="10" dur="1" fill="hold">
                                          <p:stCondLst>
                                            <p:cond delay="4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xit" presetSubtype="0" fill="hold" nodeType="withEffect">
                                  <p:stCondLst>
                                    <p:cond delay="0"/>
                                  </p:stCondLst>
                                  <p:childTnLst>
                                    <p:animEffect transition="out" filter="fade">
                                      <p:cBhvr>
                                        <p:cTn id="17" dur="5000"/>
                                        <p:tgtEl>
                                          <p:spTgt spid="8"/>
                                        </p:tgtEl>
                                      </p:cBhvr>
                                    </p:animEffect>
                                    <p:set>
                                      <p:cBhvr>
                                        <p:cTn id="18" dur="1" fill="hold">
                                          <p:stCondLst>
                                            <p:cond delay="4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pImage1"/>
          <p:cNvPicPr>
            <a:picLocks noChangeAspect="1" noChangeArrowheads="1"/>
          </p:cNvPicPr>
          <p:nvPr/>
        </p:nvPicPr>
        <p:blipFill rotWithShape="1">
          <a:blip r:embed="rId3">
            <a:duotone>
              <a:prstClr val="black"/>
              <a:srgbClr val="E8D1AF">
                <a:tint val="45000"/>
                <a:satMod val="400000"/>
              </a:srgbClr>
            </a:duotone>
            <a:extLst>
              <a:ext uri="{28A0092B-C50C-407E-A947-70E740481C1C}">
                <a14:useLocalDpi xmlns:a14="http://schemas.microsoft.com/office/drawing/2010/main" val="0"/>
              </a:ext>
            </a:extLst>
          </a:blip>
          <a:srcRect r="39096"/>
          <a:stretch/>
        </p:blipFill>
        <p:spPr bwMode="auto">
          <a:xfrm>
            <a:off x="217551" y="1027907"/>
            <a:ext cx="4247145" cy="51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534" y="365126"/>
            <a:ext cx="7886700" cy="1325563"/>
          </a:xfrm>
        </p:spPr>
        <p:txBody>
          <a:bodyPr>
            <a:normAutofit/>
          </a:bodyPr>
          <a:lstStyle/>
          <a:p>
            <a:r>
              <a:rPr lang="en-US" sz="2800" b="1" dirty="0" smtClean="0">
                <a:ln>
                  <a:solidFill>
                    <a:schemeClr val="tx1"/>
                  </a:solidFill>
                </a:ln>
                <a:solidFill>
                  <a:srgbClr val="FF0000"/>
                </a:solidFill>
                <a:latin typeface="DJB Scruffy Angel" panose="02000500000000000000" pitchFamily="2" charset="0"/>
              </a:rPr>
              <a:t>Florence</a:t>
            </a:r>
            <a:br>
              <a:rPr lang="en-US" sz="2800" b="1" dirty="0" smtClean="0">
                <a:ln>
                  <a:solidFill>
                    <a:schemeClr val="tx1"/>
                  </a:solidFill>
                </a:ln>
                <a:solidFill>
                  <a:srgbClr val="FF0000"/>
                </a:solidFill>
                <a:latin typeface="DJB Scruffy Angel" panose="02000500000000000000" pitchFamily="2" charset="0"/>
              </a:rPr>
            </a:br>
            <a:r>
              <a:rPr lang="en-US" sz="1400" b="1" dirty="0" smtClean="0">
                <a:ln>
                  <a:solidFill>
                    <a:schemeClr val="tx1"/>
                  </a:solidFill>
                </a:ln>
                <a:solidFill>
                  <a:srgbClr val="FF0000"/>
                </a:solidFill>
                <a:latin typeface="DJB Scruffy Angel" panose="02000500000000000000" pitchFamily="2" charset="0"/>
              </a:rPr>
              <a:t/>
            </a:r>
            <a:br>
              <a:rPr lang="en-US" sz="1400" b="1" dirty="0" smtClean="0">
                <a:ln>
                  <a:solidFill>
                    <a:schemeClr val="tx1"/>
                  </a:solidFill>
                </a:ln>
                <a:solidFill>
                  <a:srgbClr val="FF0000"/>
                </a:solidFill>
                <a:latin typeface="DJB Scruffy Angel" panose="02000500000000000000" pitchFamily="2" charset="0"/>
              </a:rPr>
            </a:br>
            <a:endParaRPr lang="en-US" sz="1800" b="1" dirty="0">
              <a:ln>
                <a:solidFill>
                  <a:schemeClr val="tx1"/>
                </a:solidFill>
              </a:ln>
              <a:solidFill>
                <a:srgbClr val="FF0000"/>
              </a:solidFill>
              <a:latin typeface="DJB Scruffy Angel" panose="02000500000000000000" pitchFamily="2" charset="0"/>
            </a:endParaRPr>
          </a:p>
        </p:txBody>
      </p:sp>
      <p:sp>
        <p:nvSpPr>
          <p:cNvPr id="6" name="Rectangle 5"/>
          <p:cNvSpPr/>
          <p:nvPr/>
        </p:nvSpPr>
        <p:spPr>
          <a:xfrm>
            <a:off x="378933" y="1690689"/>
            <a:ext cx="4048699" cy="3231654"/>
          </a:xfrm>
          <a:prstGeom prst="rect">
            <a:avLst/>
          </a:prstGeom>
        </p:spPr>
        <p:txBody>
          <a:bodyPr wrap="square">
            <a:spAutoFit/>
          </a:bodyPr>
          <a:lstStyle/>
          <a:p>
            <a:pPr>
              <a:spcBef>
                <a:spcPct val="50000"/>
              </a:spcBef>
            </a:pPr>
            <a:r>
              <a:rPr lang="en-US" altLang="en-US" sz="3600" b="1" dirty="0">
                <a:ln>
                  <a:solidFill>
                    <a:schemeClr val="tx1"/>
                  </a:solidFill>
                </a:ln>
                <a:solidFill>
                  <a:srgbClr val="FF2F19"/>
                </a:solidFill>
                <a:latin typeface="MaryKate" panose="02000603000000000000" pitchFamily="2" charset="0"/>
              </a:rPr>
              <a:t>The Renaissance started in Florence, Italy and spread north</a:t>
            </a:r>
            <a:r>
              <a:rPr lang="en-US" altLang="en-US" sz="3600" b="1" dirty="0" smtClean="0">
                <a:ln>
                  <a:solidFill>
                    <a:schemeClr val="tx1"/>
                  </a:solidFill>
                </a:ln>
                <a:solidFill>
                  <a:srgbClr val="FF2F19"/>
                </a:solidFill>
                <a:latin typeface="MaryKate" panose="02000603000000000000" pitchFamily="2" charset="0"/>
              </a:rPr>
              <a:t>.</a:t>
            </a:r>
          </a:p>
          <a:p>
            <a:pPr>
              <a:spcBef>
                <a:spcPct val="50000"/>
              </a:spcBef>
            </a:pPr>
            <a:endParaRPr lang="en-US" altLang="en-US" sz="3200" b="1" dirty="0" smtClean="0">
              <a:ln>
                <a:solidFill>
                  <a:schemeClr val="tx1"/>
                </a:solidFill>
              </a:ln>
              <a:solidFill>
                <a:srgbClr val="FF2F19"/>
              </a:solidFill>
              <a:latin typeface="MaryKate" panose="02000603000000000000" pitchFamily="2" charset="0"/>
            </a:endParaRPr>
          </a:p>
          <a:p>
            <a:pPr>
              <a:spcBef>
                <a:spcPct val="50000"/>
              </a:spcBef>
            </a:pPr>
            <a:endParaRPr lang="en-US" altLang="en-US" sz="3200" b="1" dirty="0">
              <a:ln>
                <a:solidFill>
                  <a:schemeClr val="tx1"/>
                </a:solidFill>
              </a:ln>
              <a:solidFill>
                <a:srgbClr val="FF2F19"/>
              </a:solidFill>
              <a:latin typeface="MaryKate" panose="02000603000000000000" pitchFamily="2" charset="0"/>
            </a:endParaRPr>
          </a:p>
        </p:txBody>
      </p:sp>
      <p:pic>
        <p:nvPicPr>
          <p:cNvPr id="8" name="Picture 4" descr="Venice in the Middle 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020" y="2195270"/>
            <a:ext cx="4050255" cy="28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93270" y="5099196"/>
            <a:ext cx="4334933" cy="954107"/>
          </a:xfrm>
          <a:prstGeom prst="rect">
            <a:avLst/>
          </a:prstGeom>
        </p:spPr>
        <p:txBody>
          <a:bodyPr wrap="square">
            <a:spAutoFit/>
          </a:bodyPr>
          <a:lstStyle/>
          <a:p>
            <a:r>
              <a:rPr lang="en-US" altLang="en-US" sz="2800" b="1" dirty="0" smtClean="0">
                <a:ln>
                  <a:solidFill>
                    <a:schemeClr val="tx1"/>
                  </a:solidFill>
                </a:ln>
                <a:solidFill>
                  <a:srgbClr val="FFFF00"/>
                </a:solidFill>
                <a:latin typeface="MaryKate" panose="02000603000000000000" pitchFamily="2" charset="0"/>
              </a:rPr>
              <a:t>Also had </a:t>
            </a:r>
            <a:r>
              <a:rPr lang="en-US" altLang="en-US" sz="2800" b="1" dirty="0">
                <a:ln>
                  <a:solidFill>
                    <a:schemeClr val="tx1"/>
                  </a:solidFill>
                </a:ln>
                <a:solidFill>
                  <a:srgbClr val="FFFF00"/>
                </a:solidFill>
                <a:latin typeface="MaryKate" panose="02000603000000000000" pitchFamily="2" charset="0"/>
              </a:rPr>
              <a:t>the benefit of roads left over from the Roman Empire.</a:t>
            </a:r>
          </a:p>
        </p:txBody>
      </p:sp>
      <p:sp>
        <p:nvSpPr>
          <p:cNvPr id="5" name="Rectangle 4"/>
          <p:cNvSpPr/>
          <p:nvPr/>
        </p:nvSpPr>
        <p:spPr>
          <a:xfrm>
            <a:off x="4614641" y="799777"/>
            <a:ext cx="3901398" cy="1384995"/>
          </a:xfrm>
          <a:prstGeom prst="rect">
            <a:avLst/>
          </a:prstGeom>
        </p:spPr>
        <p:txBody>
          <a:bodyPr wrap="square">
            <a:spAutoFit/>
          </a:bodyPr>
          <a:lstStyle/>
          <a:p>
            <a:r>
              <a:rPr lang="en-US" altLang="en-US" sz="2800" b="1" dirty="0">
                <a:ln>
                  <a:solidFill>
                    <a:schemeClr val="tx1"/>
                  </a:solidFill>
                </a:ln>
                <a:solidFill>
                  <a:srgbClr val="FFFF00"/>
                </a:solidFill>
                <a:latin typeface="MaryKate" panose="02000603000000000000" pitchFamily="2" charset="0"/>
              </a:rPr>
              <a:t>Italy’s location on the sea meant it had lots of travelers </a:t>
            </a:r>
            <a:r>
              <a:rPr lang="en-US" altLang="en-US" sz="2800" b="1" dirty="0">
                <a:ln>
                  <a:solidFill>
                    <a:schemeClr val="tx1"/>
                  </a:solidFill>
                </a:ln>
                <a:solidFill>
                  <a:srgbClr val="00FF00"/>
                </a:solidFill>
                <a:latin typeface="MaryKate" panose="02000603000000000000" pitchFamily="2" charset="0"/>
              </a:rPr>
              <a:t>(travelers bring ideas!)</a:t>
            </a:r>
          </a:p>
        </p:txBody>
      </p:sp>
      <p:grpSp>
        <p:nvGrpSpPr>
          <p:cNvPr id="9" name="Group 8"/>
          <p:cNvGrpSpPr/>
          <p:nvPr/>
        </p:nvGrpSpPr>
        <p:grpSpPr>
          <a:xfrm rot="397445">
            <a:off x="1622072" y="3934361"/>
            <a:ext cx="1358606" cy="683353"/>
            <a:chOff x="6659739" y="2872332"/>
            <a:chExt cx="1358606" cy="683353"/>
          </a:xfrm>
        </p:grpSpPr>
        <p:sp>
          <p:nvSpPr>
            <p:cNvPr id="10" name="Line 7"/>
            <p:cNvSpPr>
              <a:spLocks noChangeShapeType="1"/>
            </p:cNvSpPr>
            <p:nvPr/>
          </p:nvSpPr>
          <p:spPr bwMode="auto">
            <a:xfrm rot="672650" flipH="1" flipV="1">
              <a:off x="6659739" y="3223825"/>
              <a:ext cx="575931" cy="331860"/>
            </a:xfrm>
            <a:custGeom>
              <a:avLst/>
              <a:gdLst>
                <a:gd name="connsiteX0" fmla="*/ 0 w 575931"/>
                <a:gd name="connsiteY0" fmla="*/ 0 h 331860"/>
                <a:gd name="connsiteX1" fmla="*/ 575931 w 575931"/>
                <a:gd name="connsiteY1" fmla="*/ 331860 h 331860"/>
                <a:gd name="connsiteX0" fmla="*/ 0 w 575931"/>
                <a:gd name="connsiteY0" fmla="*/ 0 h 331860"/>
                <a:gd name="connsiteX1" fmla="*/ 272083 w 575931"/>
                <a:gd name="connsiteY1" fmla="*/ 182253 h 331860"/>
                <a:gd name="connsiteX2" fmla="*/ 575931 w 575931"/>
                <a:gd name="connsiteY2" fmla="*/ 331860 h 331860"/>
                <a:gd name="connsiteX0" fmla="*/ 0 w 575931"/>
                <a:gd name="connsiteY0" fmla="*/ 0 h 331860"/>
                <a:gd name="connsiteX1" fmla="*/ 272083 w 575931"/>
                <a:gd name="connsiteY1" fmla="*/ 182253 h 331860"/>
                <a:gd name="connsiteX2" fmla="*/ 575931 w 575931"/>
                <a:gd name="connsiteY2" fmla="*/ 331860 h 331860"/>
                <a:gd name="connsiteX0" fmla="*/ 0 w 575931"/>
                <a:gd name="connsiteY0" fmla="*/ 0 h 331860"/>
                <a:gd name="connsiteX1" fmla="*/ 272083 w 575931"/>
                <a:gd name="connsiteY1" fmla="*/ 182253 h 331860"/>
                <a:gd name="connsiteX2" fmla="*/ 350664 w 575931"/>
                <a:gd name="connsiteY2" fmla="*/ 287028 h 331860"/>
                <a:gd name="connsiteX3" fmla="*/ 575931 w 575931"/>
                <a:gd name="connsiteY3" fmla="*/ 331860 h 331860"/>
                <a:gd name="connsiteX0" fmla="*/ 0 w 575931"/>
                <a:gd name="connsiteY0" fmla="*/ 0 h 331860"/>
                <a:gd name="connsiteX1" fmla="*/ 272083 w 575931"/>
                <a:gd name="connsiteY1" fmla="*/ 182253 h 331860"/>
                <a:gd name="connsiteX2" fmla="*/ 357808 w 575931"/>
                <a:gd name="connsiteY2" fmla="*/ 234640 h 331860"/>
                <a:gd name="connsiteX3" fmla="*/ 575931 w 575931"/>
                <a:gd name="connsiteY3" fmla="*/ 331860 h 331860"/>
                <a:gd name="connsiteX0" fmla="*/ 0 w 575931"/>
                <a:gd name="connsiteY0" fmla="*/ 0 h 331860"/>
                <a:gd name="connsiteX1" fmla="*/ 195883 w 575931"/>
                <a:gd name="connsiteY1" fmla="*/ 141771 h 331860"/>
                <a:gd name="connsiteX2" fmla="*/ 357808 w 575931"/>
                <a:gd name="connsiteY2" fmla="*/ 234640 h 331860"/>
                <a:gd name="connsiteX3" fmla="*/ 575931 w 575931"/>
                <a:gd name="connsiteY3" fmla="*/ 331860 h 331860"/>
                <a:gd name="connsiteX0" fmla="*/ 0 w 575931"/>
                <a:gd name="connsiteY0" fmla="*/ 0 h 331860"/>
                <a:gd name="connsiteX1" fmla="*/ 195883 w 575931"/>
                <a:gd name="connsiteY1" fmla="*/ 141771 h 331860"/>
                <a:gd name="connsiteX2" fmla="*/ 357808 w 575931"/>
                <a:gd name="connsiteY2" fmla="*/ 234640 h 331860"/>
                <a:gd name="connsiteX3" fmla="*/ 575931 w 575931"/>
                <a:gd name="connsiteY3" fmla="*/ 331860 h 331860"/>
                <a:gd name="connsiteX0" fmla="*/ 0 w 575931"/>
                <a:gd name="connsiteY0" fmla="*/ 0 h 331860"/>
                <a:gd name="connsiteX1" fmla="*/ 195883 w 575931"/>
                <a:gd name="connsiteY1" fmla="*/ 141771 h 331860"/>
                <a:gd name="connsiteX2" fmla="*/ 368199 w 575931"/>
                <a:gd name="connsiteY2" fmla="*/ 203467 h 331860"/>
                <a:gd name="connsiteX3" fmla="*/ 575931 w 575931"/>
                <a:gd name="connsiteY3" fmla="*/ 331860 h 331860"/>
                <a:gd name="connsiteX0" fmla="*/ 0 w 575931"/>
                <a:gd name="connsiteY0" fmla="*/ 0 h 331860"/>
                <a:gd name="connsiteX1" fmla="*/ 216665 w 575931"/>
                <a:gd name="connsiteY1" fmla="*/ 100207 h 331860"/>
                <a:gd name="connsiteX2" fmla="*/ 368199 w 575931"/>
                <a:gd name="connsiteY2" fmla="*/ 203467 h 331860"/>
                <a:gd name="connsiteX3" fmla="*/ 575931 w 575931"/>
                <a:gd name="connsiteY3" fmla="*/ 331860 h 331860"/>
              </a:gdLst>
              <a:ahLst/>
              <a:cxnLst>
                <a:cxn ang="0">
                  <a:pos x="connsiteX0" y="connsiteY0"/>
                </a:cxn>
                <a:cxn ang="0">
                  <a:pos x="connsiteX1" y="connsiteY1"/>
                </a:cxn>
                <a:cxn ang="0">
                  <a:pos x="connsiteX2" y="connsiteY2"/>
                </a:cxn>
                <a:cxn ang="0">
                  <a:pos x="connsiteX3" y="connsiteY3"/>
                </a:cxn>
              </a:cxnLst>
              <a:rect l="l" t="t" r="r" b="b"/>
              <a:pathLst>
                <a:path w="575931" h="331860">
                  <a:moveTo>
                    <a:pt x="0" y="0"/>
                  </a:moveTo>
                  <a:cubicBezTo>
                    <a:pt x="96251" y="54401"/>
                    <a:pt x="101364" y="26756"/>
                    <a:pt x="216665" y="100207"/>
                  </a:cubicBezTo>
                  <a:cubicBezTo>
                    <a:pt x="269553" y="133757"/>
                    <a:pt x="317558" y="178533"/>
                    <a:pt x="368199" y="203467"/>
                  </a:cubicBezTo>
                  <a:cubicBezTo>
                    <a:pt x="418840" y="228401"/>
                    <a:pt x="532830" y="310101"/>
                    <a:pt x="575931" y="331860"/>
                  </a:cubicBezTo>
                </a:path>
              </a:pathLst>
            </a:custGeom>
            <a:noFill/>
            <a:ln w="28575" cap="rnd">
              <a:solidFill>
                <a:schemeClr val="tx1"/>
              </a:solidFill>
              <a:round/>
              <a:headEnd/>
              <a:tailEnd type="arrow" w="med" len="sm"/>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a:p>
          </p:txBody>
        </p:sp>
        <p:sp>
          <p:nvSpPr>
            <p:cNvPr id="11" name="Line 8"/>
            <p:cNvSpPr>
              <a:spLocks noChangeShapeType="1"/>
            </p:cNvSpPr>
            <p:nvPr/>
          </p:nvSpPr>
          <p:spPr bwMode="auto">
            <a:xfrm flipH="1" flipV="1">
              <a:off x="7426514" y="2913829"/>
              <a:ext cx="107987" cy="530975"/>
            </a:xfrm>
            <a:custGeom>
              <a:avLst/>
              <a:gdLst>
                <a:gd name="connsiteX0" fmla="*/ 0 w 107987"/>
                <a:gd name="connsiteY0" fmla="*/ 0 h 530975"/>
                <a:gd name="connsiteX1" fmla="*/ 107987 w 107987"/>
                <a:gd name="connsiteY1" fmla="*/ 530975 h 530975"/>
                <a:gd name="connsiteX0" fmla="*/ 0 w 107987"/>
                <a:gd name="connsiteY0" fmla="*/ 0 h 530975"/>
                <a:gd name="connsiteX1" fmla="*/ 29583 w 107987"/>
                <a:gd name="connsiteY1" fmla="*/ 162123 h 530975"/>
                <a:gd name="connsiteX2" fmla="*/ 107987 w 107987"/>
                <a:gd name="connsiteY2" fmla="*/ 530975 h 530975"/>
                <a:gd name="connsiteX0" fmla="*/ 0 w 107987"/>
                <a:gd name="connsiteY0" fmla="*/ 0 h 530975"/>
                <a:gd name="connsiteX1" fmla="*/ 29583 w 107987"/>
                <a:gd name="connsiteY1" fmla="*/ 162123 h 530975"/>
                <a:gd name="connsiteX2" fmla="*/ 67683 w 107987"/>
                <a:gd name="connsiteY2" fmla="*/ 307379 h 530975"/>
                <a:gd name="connsiteX3" fmla="*/ 107987 w 107987"/>
                <a:gd name="connsiteY3" fmla="*/ 530975 h 530975"/>
              </a:gdLst>
              <a:ahLst/>
              <a:cxnLst>
                <a:cxn ang="0">
                  <a:pos x="connsiteX0" y="connsiteY0"/>
                </a:cxn>
                <a:cxn ang="0">
                  <a:pos x="connsiteX1" y="connsiteY1"/>
                </a:cxn>
                <a:cxn ang="0">
                  <a:pos x="connsiteX2" y="connsiteY2"/>
                </a:cxn>
                <a:cxn ang="0">
                  <a:pos x="connsiteX3" y="connsiteY3"/>
                </a:cxn>
              </a:cxnLst>
              <a:rect l="l" t="t" r="r" b="b"/>
              <a:pathLst>
                <a:path w="107987" h="530975">
                  <a:moveTo>
                    <a:pt x="0" y="0"/>
                  </a:moveTo>
                  <a:cubicBezTo>
                    <a:pt x="12242" y="50866"/>
                    <a:pt x="17341" y="111257"/>
                    <a:pt x="29583" y="162123"/>
                  </a:cubicBezTo>
                  <a:cubicBezTo>
                    <a:pt x="38482" y="209384"/>
                    <a:pt x="54616" y="245904"/>
                    <a:pt x="67683" y="307379"/>
                  </a:cubicBezTo>
                  <a:cubicBezTo>
                    <a:pt x="80750" y="368854"/>
                    <a:pt x="98888" y="489740"/>
                    <a:pt x="107987" y="530975"/>
                  </a:cubicBezTo>
                </a:path>
              </a:pathLst>
            </a:custGeom>
            <a:noFill/>
            <a:ln w="28575" cap="rnd">
              <a:solidFill>
                <a:schemeClr val="tx1"/>
              </a:solidFill>
              <a:round/>
              <a:headEnd/>
              <a:tailEnd type="arrow" w="med" len="sm"/>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a:p>
          </p:txBody>
        </p:sp>
        <p:sp>
          <p:nvSpPr>
            <p:cNvPr id="12" name="Line 9"/>
            <p:cNvSpPr>
              <a:spLocks noChangeShapeType="1"/>
            </p:cNvSpPr>
            <p:nvPr/>
          </p:nvSpPr>
          <p:spPr bwMode="auto">
            <a:xfrm flipV="1">
              <a:off x="7874362" y="2872332"/>
              <a:ext cx="143983" cy="597347"/>
            </a:xfrm>
            <a:custGeom>
              <a:avLst/>
              <a:gdLst>
                <a:gd name="connsiteX0" fmla="*/ 0 w 143983"/>
                <a:gd name="connsiteY0" fmla="*/ 0 h 597347"/>
                <a:gd name="connsiteX1" fmla="*/ 143983 w 143983"/>
                <a:gd name="connsiteY1" fmla="*/ 597347 h 597347"/>
                <a:gd name="connsiteX0" fmla="*/ 0 w 143983"/>
                <a:gd name="connsiteY0" fmla="*/ 0 h 597347"/>
                <a:gd name="connsiteX1" fmla="*/ 57582 w 143983"/>
                <a:gd name="connsiteY1" fmla="*/ 169266 h 597347"/>
                <a:gd name="connsiteX2" fmla="*/ 143983 w 143983"/>
                <a:gd name="connsiteY2" fmla="*/ 597347 h 597347"/>
                <a:gd name="connsiteX0" fmla="*/ 0 w 143983"/>
                <a:gd name="connsiteY0" fmla="*/ 0 h 597347"/>
                <a:gd name="connsiteX1" fmla="*/ 57582 w 143983"/>
                <a:gd name="connsiteY1" fmla="*/ 169266 h 597347"/>
                <a:gd name="connsiteX2" fmla="*/ 71869 w 143983"/>
                <a:gd name="connsiteY2" fmla="*/ 316904 h 597347"/>
                <a:gd name="connsiteX3" fmla="*/ 143983 w 143983"/>
                <a:gd name="connsiteY3" fmla="*/ 597347 h 597347"/>
                <a:gd name="connsiteX0" fmla="*/ 0 w 143983"/>
                <a:gd name="connsiteY0" fmla="*/ 0 h 597347"/>
                <a:gd name="connsiteX1" fmla="*/ 57582 w 143983"/>
                <a:gd name="connsiteY1" fmla="*/ 169266 h 597347"/>
                <a:gd name="connsiteX2" fmla="*/ 93300 w 143983"/>
                <a:gd name="connsiteY2" fmla="*/ 316904 h 597347"/>
                <a:gd name="connsiteX3" fmla="*/ 143983 w 143983"/>
                <a:gd name="connsiteY3" fmla="*/ 597347 h 597347"/>
              </a:gdLst>
              <a:ahLst/>
              <a:cxnLst>
                <a:cxn ang="0">
                  <a:pos x="connsiteX0" y="connsiteY0"/>
                </a:cxn>
                <a:cxn ang="0">
                  <a:pos x="connsiteX1" y="connsiteY1"/>
                </a:cxn>
                <a:cxn ang="0">
                  <a:pos x="connsiteX2" y="connsiteY2"/>
                </a:cxn>
                <a:cxn ang="0">
                  <a:pos x="connsiteX3" y="connsiteY3"/>
                </a:cxn>
              </a:cxnLst>
              <a:rect l="l" t="t" r="r" b="b"/>
              <a:pathLst>
                <a:path w="143983" h="597347">
                  <a:moveTo>
                    <a:pt x="0" y="0"/>
                  </a:moveTo>
                  <a:cubicBezTo>
                    <a:pt x="12050" y="54835"/>
                    <a:pt x="45532" y="114431"/>
                    <a:pt x="57582" y="169266"/>
                  </a:cubicBezTo>
                  <a:cubicBezTo>
                    <a:pt x="71148" y="215336"/>
                    <a:pt x="78900" y="245557"/>
                    <a:pt x="93300" y="316904"/>
                  </a:cubicBezTo>
                  <a:cubicBezTo>
                    <a:pt x="107700" y="388251"/>
                    <a:pt x="133552" y="543860"/>
                    <a:pt x="143983" y="597347"/>
                  </a:cubicBezTo>
                </a:path>
              </a:pathLst>
            </a:custGeom>
            <a:noFill/>
            <a:ln w="28575" cap="rnd">
              <a:solidFill>
                <a:schemeClr val="tx1"/>
              </a:solidFill>
              <a:round/>
              <a:headEnd/>
              <a:tailEnd type="arrow" w="med" len="sm"/>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a:p>
          </p:txBody>
        </p:sp>
      </p:grpSp>
      <p:sp>
        <p:nvSpPr>
          <p:cNvPr id="13" name="Text Box 4"/>
          <p:cNvSpPr txBox="1">
            <a:spLocks noChangeArrowheads="1"/>
          </p:cNvSpPr>
          <p:nvPr/>
        </p:nvSpPr>
        <p:spPr bwMode="auto">
          <a:xfrm rot="20964026">
            <a:off x="2493172" y="4429534"/>
            <a:ext cx="1426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SzPct val="200000"/>
            </a:pPr>
            <a:r>
              <a:rPr lang="en-US" sz="3600" b="1" dirty="0" smtClean="0">
                <a:latin typeface="MaryKate" panose="02000603000000000000" pitchFamily="2" charset="0"/>
                <a:ea typeface="Hand Of Sean" pitchFamily="2" charset="-128"/>
              </a:rPr>
              <a:t>Florence</a:t>
            </a:r>
            <a:endParaRPr lang="en-US" sz="3600" b="1" dirty="0">
              <a:latin typeface="MaryKate" panose="02000603000000000000" pitchFamily="2" charset="0"/>
              <a:ea typeface="Hand Of Sean" pitchFamily="2" charset="-128"/>
            </a:endParaRPr>
          </a:p>
        </p:txBody>
      </p:sp>
      <p:sp>
        <p:nvSpPr>
          <p:cNvPr id="3" name="Oval 2"/>
          <p:cNvSpPr/>
          <p:nvPr/>
        </p:nvSpPr>
        <p:spPr>
          <a:xfrm>
            <a:off x="2430648" y="4724174"/>
            <a:ext cx="110526" cy="110294"/>
          </a:xfrm>
          <a:prstGeom prst="ellipse">
            <a:avLst/>
          </a:prstGeom>
          <a:solidFill>
            <a:schemeClr val="tx1"/>
          </a:solidFill>
          <a:ln>
            <a:solidFill>
              <a:srgbClr val="E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8D1AF"/>
                </a:solidFill>
              </a:ln>
              <a:solidFill>
                <a:schemeClr val="tx1"/>
              </a:solidFill>
            </a:endParaRPr>
          </a:p>
        </p:txBody>
      </p:sp>
    </p:spTree>
    <p:extLst>
      <p:ext uri="{BB962C8B-B14F-4D97-AF65-F5344CB8AC3E}">
        <p14:creationId xmlns:p14="http://schemas.microsoft.com/office/powerpoint/2010/main" val="3887930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136778__davidbain__page-turn.wav"/>
          </p:stSnd>
        </p:sndAc>
      </p:transition>
    </mc:Choice>
    <mc:Fallback xmlns="">
      <p:transition spd="slow">
        <p:fade/>
        <p:sndAc>
          <p:stSnd>
            <p:snd r:embed="rId5" name="136778__davidbain__page-tur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911</TotalTime>
  <Words>441</Words>
  <Application>Microsoft Office PowerPoint</Application>
  <PresentationFormat>On-screen Show (4:3)</PresentationFormat>
  <Paragraphs>58</Paragraphs>
  <Slides>12</Slides>
  <Notes>3</Notes>
  <HiddenSlides>1</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Agency FB</vt:lpstr>
      <vt:lpstr>Arial</vt:lpstr>
      <vt:lpstr>Calibri</vt:lpstr>
      <vt:lpstr>Calibri Light</vt:lpstr>
      <vt:lpstr>DJB Scruffy Angel</vt:lpstr>
      <vt:lpstr>Emulogic</vt:lpstr>
      <vt:lpstr>Franklin Gothic Heavy</vt:lpstr>
      <vt:lpstr>Garamond</vt:lpstr>
      <vt:lpstr>Hand Of Sean</vt:lpstr>
      <vt:lpstr>MaryKate</vt:lpstr>
      <vt:lpstr>MV Boli</vt:lpstr>
      <vt:lpstr>Times New Roman</vt:lpstr>
      <vt:lpstr>Wingdings</vt:lpstr>
      <vt:lpstr>Office Theme</vt:lpstr>
      <vt:lpstr>Default Design</vt:lpstr>
      <vt:lpstr>1_Office Theme</vt:lpstr>
      <vt:lpstr>4_Office Theme</vt:lpstr>
      <vt:lpstr>PowerPoint Presentation</vt:lpstr>
      <vt:lpstr>Loading... </vt:lpstr>
      <vt:lpstr>Department of Timeline Security Training Module Information Codes</vt:lpstr>
      <vt:lpstr>PowerPoint Presentation</vt:lpstr>
      <vt:lpstr>Chapter 1: The  Renaissance</vt:lpstr>
      <vt:lpstr>Marco Polo </vt:lpstr>
      <vt:lpstr>The Printing Press  by Johannes Gutenburg</vt:lpstr>
      <vt:lpstr>Humanism  </vt:lpstr>
      <vt:lpstr>Florence  </vt:lpstr>
      <vt:lpstr>The Medicis  </vt:lpstr>
      <vt:lpstr>Lorenzo di Medici  </vt:lpstr>
      <vt:lpstr>Ch2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roughton</dc:creator>
  <cp:lastModifiedBy>kevin roughton</cp:lastModifiedBy>
  <cp:revision>53</cp:revision>
  <dcterms:created xsi:type="dcterms:W3CDTF">2015-09-27T13:54:13Z</dcterms:created>
  <dcterms:modified xsi:type="dcterms:W3CDTF">2015-10-28T14:14:07Z</dcterms:modified>
</cp:coreProperties>
</file>