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6" r:id="rId3"/>
    <p:sldId id="256" r:id="rId4"/>
    <p:sldId id="271" r:id="rId5"/>
    <p:sldId id="264" r:id="rId6"/>
    <p:sldId id="265" r:id="rId7"/>
    <p:sldId id="281" r:id="rId8"/>
    <p:sldId id="270" r:id="rId9"/>
    <p:sldId id="274" r:id="rId10"/>
    <p:sldId id="282" r:id="rId11"/>
    <p:sldId id="257" r:id="rId12"/>
    <p:sldId id="272" r:id="rId13"/>
    <p:sldId id="263" r:id="rId14"/>
    <p:sldId id="262" r:id="rId15"/>
    <p:sldId id="275" r:id="rId16"/>
    <p:sldId id="267" r:id="rId17"/>
    <p:sldId id="268" r:id="rId18"/>
    <p:sldId id="276" r:id="rId19"/>
    <p:sldId id="277" r:id="rId20"/>
    <p:sldId id="278" r:id="rId21"/>
    <p:sldId id="279" r:id="rId22"/>
    <p:sldId id="280" r:id="rId23"/>
    <p:sldId id="269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B6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5" d="100"/>
          <a:sy n="95" d="100"/>
        </p:scale>
        <p:origin x="-159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B29F-9459-4B61-AA98-43FA4C2DE0CC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C52E8-2F32-47A6-B884-09D8AB5B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B03C6-B591-46EC-8994-E502B2DC8983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F9A0A-2307-436F-9F7F-B742956982A6}" type="slidenum">
              <a:rPr lang="en-US"/>
              <a:pPr/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CF9B-A716-482A-BF2D-3A9B419383A6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CF9B-A716-482A-BF2D-3A9B419383A6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CF9B-A716-482A-BF2D-3A9B419383A6}" type="slidenum">
              <a:rPr lang="en-US"/>
              <a:pPr/>
              <a:t>20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CF9B-A716-482A-BF2D-3A9B419383A6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BCF9B-A716-482A-BF2D-3A9B419383A6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F212-1238-4F8D-A2FF-F5CE73998454}" type="datetimeFigureOut">
              <a:rPr lang="en-US" smtClean="0"/>
              <a:pPr/>
              <a:t>2018-09-17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7B13-F210-4B96-A488-D7EB40271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file://localhost/Users/aarondoyle/Documents/" TargetMode="External"/><Relationship Id="rId4" Type="http://schemas.openxmlformats.org/officeDocument/2006/relationships/audio" Target="file://localhost/Users/aarondoyle/Documents/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localhost/Users/aflocorp/Documents" TargetMode="External"/><Relationship Id="rId4" Type="http://schemas.openxmlformats.org/officeDocument/2006/relationships/audio" Target="file://localhost/Users/aflocorp/Documents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localhost/Users/aarondoyle/Documents/" TargetMode="External"/><Relationship Id="rId4" Type="http://schemas.openxmlformats.org/officeDocument/2006/relationships/audio" Target="file://localhost/Users/aarondoyle/Documents/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5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localhost/Users/aarondoyle/Documents/" TargetMode="External"/><Relationship Id="rId4" Type="http://schemas.openxmlformats.org/officeDocument/2006/relationships/audio" Target="file://localhost/Users/aarondoyle/Documents/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localhost/Users/aarondoyle/Documents/" TargetMode="External"/><Relationship Id="rId4" Type="http://schemas.openxmlformats.org/officeDocument/2006/relationships/audio" Target="file://localhost/Users/aarondoyle/Documents/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15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localhost/Users/aarondoyle/Documents/" TargetMode="External"/><Relationship Id="rId4" Type="http://schemas.openxmlformats.org/officeDocument/2006/relationships/audio" Target="file://localhost/Users/aarondoyle/Documents/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file://localhost/Users/aarondoyle/Documents/" TargetMode="External"/><Relationship Id="rId4" Type="http://schemas.openxmlformats.org/officeDocument/2006/relationships/audio" Target="file://localhost/Users/aarondoyle/Documents/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15.emf"/><Relationship Id="rId8" Type="http://schemas.openxmlformats.org/officeDocument/2006/relationships/image" Target="../media/image14.png"/><Relationship Id="rId1" Type="http://schemas.microsoft.com/office/2007/relationships/media" Target="file://localhost/Users/Flor/Documents/Florlyn/whowants/New%20Question.wav" TargetMode="External"/><Relationship Id="rId2" Type="http://schemas.openxmlformats.org/officeDocument/2006/relationships/audio" Target="file://localhost/Users/Flor/Documents/Florlyn/whowants/New%20Question.wa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cs typeface="Bank Gothic"/>
              </a:rPr>
              <a:t>Français</a:t>
            </a:r>
            <a:r>
              <a:rPr lang="en-US" dirty="0" smtClean="0">
                <a:cs typeface="Bank Gothic"/>
              </a:rPr>
              <a:t> 10</a:t>
            </a:r>
            <a:endParaRPr lang="en-US" dirty="0">
              <a:cs typeface="Bank Gothic"/>
            </a:endParaRPr>
          </a:p>
        </p:txBody>
      </p:sp>
      <p:pic>
        <p:nvPicPr>
          <p:cNvPr id="5" name="Content Placeholder 4" descr="il_fullxfull.1264382561_eui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67" r="-55267"/>
          <a:stretch>
            <a:fillRect/>
          </a:stretch>
        </p:blipFill>
        <p:spPr>
          <a:xfrm>
            <a:off x="611560" y="1772816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“DOCTOR”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   - Description (Identification)</a:t>
            </a:r>
          </a:p>
          <a:p>
            <a:r>
              <a:rPr lang="en-US" dirty="0" smtClean="0"/>
              <a:t>O	-Occupation</a:t>
            </a:r>
          </a:p>
          <a:p>
            <a:r>
              <a:rPr lang="en-US" dirty="0" smtClean="0"/>
              <a:t>CC	-Characteristics and Condition (Feeling)</a:t>
            </a:r>
          </a:p>
          <a:p>
            <a:r>
              <a:rPr lang="en-US" dirty="0" smtClean="0"/>
              <a:t>T	-Time</a:t>
            </a:r>
          </a:p>
          <a:p>
            <a:r>
              <a:rPr lang="en-US" dirty="0" smtClean="0"/>
              <a:t>O	-Origin/Nationality</a:t>
            </a:r>
          </a:p>
          <a:p>
            <a:r>
              <a:rPr lang="en-US" dirty="0" smtClean="0"/>
              <a:t>R	-Relationship (Identification)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8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533400"/>
            <a:ext cx="3352800" cy="556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La profession/</a:t>
            </a:r>
            <a:r>
              <a:rPr lang="en-US" sz="3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L’occupation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Obama </a:t>
            </a:r>
            <a:r>
              <a:rPr lang="en-US" u="sng" dirty="0" err="1" smtClean="0">
                <a:latin typeface="Century Gothic"/>
                <a:cs typeface="Century Gothic"/>
              </a:rPr>
              <a:t>est</a:t>
            </a:r>
            <a:r>
              <a:rPr lang="en-US" dirty="0" smtClean="0">
                <a:latin typeface="Century Gothic"/>
                <a:cs typeface="Century Gothic"/>
              </a:rPr>
              <a:t> president.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l </a:t>
            </a:r>
            <a:r>
              <a:rPr lang="en-US" u="sng" dirty="0" err="1" smtClean="0">
                <a:latin typeface="Century Gothic"/>
                <a:cs typeface="Century Gothic"/>
              </a:rPr>
              <a:t>est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président</a:t>
            </a:r>
            <a:r>
              <a:rPr lang="en-US" dirty="0" smtClean="0">
                <a:latin typeface="Century Gothic"/>
                <a:cs typeface="Century Gothic"/>
              </a:rPr>
              <a:t>.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6" name="Picture 5" descr="President+Obama+Introduces+FY2010+Federal+M0dWF7fcWQ5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5105400" cy="683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La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nationalité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Nous </a:t>
            </a:r>
            <a:r>
              <a:rPr lang="en-US" u="sng" dirty="0" err="1" smtClean="0">
                <a:latin typeface="Century Gothic"/>
                <a:cs typeface="Century Gothic"/>
              </a:rPr>
              <a:t>sommes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canadiens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Je </a:t>
            </a:r>
            <a:r>
              <a:rPr lang="en-US" u="sng" dirty="0" err="1" smtClean="0">
                <a:latin typeface="Century Gothic"/>
                <a:cs typeface="Century Gothic"/>
              </a:rPr>
              <a:t>suis</a:t>
            </a:r>
            <a:r>
              <a:rPr lang="en-US" dirty="0" smtClean="0">
                <a:latin typeface="Century Gothic"/>
                <a:cs typeface="Century Gothic"/>
              </a:rPr>
              <a:t> du Canada.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2008-beijing-olympic-canada-t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667000"/>
            <a:ext cx="59563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163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 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caract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é</a:t>
            </a:r>
            <a:r>
              <a:rPr lang="en-US" sz="3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ristiques</a:t>
            </a:r>
            <a:r>
              <a:rPr lang="en-US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3600" b="1" dirty="0" smtClean="0">
                <a:latin typeface="Century Gothic"/>
                <a:cs typeface="Century Gothic"/>
              </a:rPr>
              <a:t/>
            </a:r>
            <a:br>
              <a:rPr lang="en-US" sz="3600" b="1" dirty="0" smtClean="0">
                <a:latin typeface="Century Gothic"/>
                <a:cs typeface="Century Gothic"/>
              </a:rPr>
            </a:br>
            <a:r>
              <a:rPr lang="en-US" sz="3600" b="1" dirty="0" err="1" smtClean="0">
                <a:latin typeface="Century Gothic"/>
                <a:cs typeface="Century Gothic"/>
              </a:rPr>
              <a:t>Shakira</a:t>
            </a:r>
            <a:r>
              <a:rPr lang="en-US" sz="3600" b="1" dirty="0" smtClean="0">
                <a:latin typeface="Century Gothic"/>
                <a:cs typeface="Century Gothic"/>
              </a:rPr>
              <a:t> </a:t>
            </a:r>
            <a:r>
              <a:rPr lang="en-US" sz="3600" b="1" u="sng" dirty="0" err="1" smtClean="0">
                <a:latin typeface="Century Gothic"/>
                <a:cs typeface="Century Gothic"/>
              </a:rPr>
              <a:t>est</a:t>
            </a:r>
            <a:r>
              <a:rPr lang="en-US" sz="3600" b="1" dirty="0" smtClean="0">
                <a:latin typeface="Century Gothic"/>
                <a:cs typeface="Century Gothic"/>
              </a:rPr>
              <a:t> belle </a:t>
            </a:r>
            <a:r>
              <a:rPr lang="en-US" sz="3600" b="1" dirty="0" smtClean="0">
                <a:latin typeface="Century Gothic"/>
                <a:cs typeface="Century Gothic"/>
              </a:rPr>
              <a:t>et</a:t>
            </a:r>
            <a:r>
              <a:rPr lang="en-US" sz="3600" b="1" dirty="0" smtClean="0">
                <a:latin typeface="Century Gothic"/>
                <a:cs typeface="Century Gothic"/>
              </a:rPr>
              <a:t> </a:t>
            </a:r>
            <a:r>
              <a:rPr lang="en-US" sz="3600" b="1" dirty="0" err="1" smtClean="0">
                <a:latin typeface="Century Gothic"/>
                <a:cs typeface="Century Gothic"/>
              </a:rPr>
              <a:t>dou</a:t>
            </a:r>
            <a:r>
              <a:rPr lang="en-US" sz="3600" b="1" dirty="0" err="1" smtClean="0">
                <a:latin typeface="Century Gothic"/>
                <a:cs typeface="Century Gothic"/>
              </a:rPr>
              <a:t>ée</a:t>
            </a:r>
            <a:r>
              <a:rPr lang="en-US" sz="3600" b="1" dirty="0" smtClean="0">
                <a:latin typeface="Century Gothic"/>
                <a:cs typeface="Century Gothic"/>
              </a:rPr>
              <a:t>.  </a:t>
            </a:r>
            <a:r>
              <a:rPr lang="en-US" sz="3600" b="1" dirty="0" smtClean="0">
                <a:latin typeface="Century Gothic"/>
                <a:cs typeface="Century Gothic"/>
              </a:rPr>
              <a:t/>
            </a:r>
            <a:br>
              <a:rPr lang="en-US" sz="3600" b="1" dirty="0" smtClean="0">
                <a:latin typeface="Century Gothic"/>
                <a:cs typeface="Century Gothic"/>
              </a:rPr>
            </a:br>
            <a:r>
              <a:rPr lang="en-US" sz="3600" b="1" dirty="0" smtClean="0">
                <a:latin typeface="Century Gothic"/>
                <a:cs typeface="Century Gothic"/>
              </a:rPr>
              <a:t>Elle </a:t>
            </a:r>
            <a:r>
              <a:rPr lang="en-US" sz="3600" b="1" u="sng" dirty="0" err="1" smtClean="0">
                <a:latin typeface="Century Gothic"/>
                <a:cs typeface="Century Gothic"/>
              </a:rPr>
              <a:t>est</a:t>
            </a:r>
            <a:r>
              <a:rPr lang="en-US" sz="3600" b="1" dirty="0" smtClean="0">
                <a:latin typeface="Century Gothic"/>
                <a:cs typeface="Century Gothic"/>
              </a:rPr>
              <a:t> belle </a:t>
            </a:r>
            <a:r>
              <a:rPr lang="en-US" sz="3600" b="1" dirty="0" smtClean="0">
                <a:latin typeface="Century Gothic"/>
                <a:cs typeface="Century Gothic"/>
              </a:rPr>
              <a:t>et</a:t>
            </a:r>
            <a:r>
              <a:rPr lang="en-US" sz="3600" b="1" dirty="0">
                <a:latin typeface="Century Gothic"/>
                <a:cs typeface="Century Gothic"/>
              </a:rPr>
              <a:t> </a:t>
            </a:r>
            <a:r>
              <a:rPr lang="en-US" sz="3600" b="1" dirty="0" err="1">
                <a:latin typeface="Century Gothic"/>
                <a:cs typeface="Century Gothic"/>
              </a:rPr>
              <a:t>douée</a:t>
            </a:r>
            <a:r>
              <a:rPr lang="en-US" sz="3600" b="1" dirty="0">
                <a:latin typeface="Century Gothic"/>
                <a:cs typeface="Century Gothic"/>
              </a:rPr>
              <a:t>.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6" name="Picture 5" descr="MTV+Europe+Music+Awards+2009+Show+BfWwhTJajm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79056"/>
            <a:ext cx="6477000" cy="430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L’identification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Dora </a:t>
            </a:r>
            <a:r>
              <a:rPr lang="en-US" dirty="0" err="1" smtClean="0">
                <a:latin typeface="Century Gothic"/>
                <a:cs typeface="Century Gothic"/>
              </a:rPr>
              <a:t>est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une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fille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sz="3100" dirty="0" err="1" smtClean="0">
                <a:latin typeface="Century Gothic"/>
                <a:cs typeface="Century Gothic"/>
              </a:rPr>
              <a:t>Ce</a:t>
            </a:r>
            <a:r>
              <a:rPr lang="en-US" sz="3100" dirty="0" smtClean="0">
                <a:latin typeface="Century Gothic"/>
                <a:cs typeface="Century Gothic"/>
              </a:rPr>
              <a:t> </a:t>
            </a:r>
            <a:r>
              <a:rPr lang="en-US" sz="3100" dirty="0" err="1" smtClean="0">
                <a:latin typeface="Century Gothic"/>
                <a:cs typeface="Century Gothic"/>
              </a:rPr>
              <a:t>n’est</a:t>
            </a:r>
            <a:r>
              <a:rPr lang="en-US" sz="3100" dirty="0" smtClean="0">
                <a:latin typeface="Century Gothic"/>
                <a:cs typeface="Century Gothic"/>
              </a:rPr>
              <a:t> pas un chat, </a:t>
            </a:r>
            <a:r>
              <a:rPr lang="en-US" sz="3100" dirty="0" err="1">
                <a:latin typeface="Century Gothic"/>
                <a:cs typeface="Century Gothic"/>
              </a:rPr>
              <a:t>c</a:t>
            </a:r>
            <a:r>
              <a:rPr lang="en-US" sz="3100" dirty="0" err="1" smtClean="0">
                <a:latin typeface="Century Gothic"/>
                <a:cs typeface="Century Gothic"/>
              </a:rPr>
              <a:t>’est</a:t>
            </a:r>
            <a:r>
              <a:rPr lang="en-US" sz="3100" dirty="0" smtClean="0">
                <a:latin typeface="Century Gothic"/>
                <a:cs typeface="Century Gothic"/>
              </a:rPr>
              <a:t> </a:t>
            </a:r>
            <a:r>
              <a:rPr lang="en-US" sz="3100" dirty="0" smtClean="0">
                <a:latin typeface="Century Gothic"/>
                <a:cs typeface="Century Gothic"/>
              </a:rPr>
              <a:t>un </a:t>
            </a:r>
            <a:r>
              <a:rPr lang="en-US" sz="3100" dirty="0" err="1" smtClean="0">
                <a:latin typeface="Century Gothic"/>
                <a:cs typeface="Century Gothic"/>
              </a:rPr>
              <a:t>chien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d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286000"/>
            <a:ext cx="2697480" cy="3886200"/>
          </a:xfrm>
          <a:prstGeom prst="rect">
            <a:avLst/>
          </a:prstGeom>
        </p:spPr>
      </p:pic>
      <p:pic>
        <p:nvPicPr>
          <p:cNvPr id="5" name="Picture 4" descr="15079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18" y="2247900"/>
            <a:ext cx="328041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Nous </a:t>
            </a:r>
            <a:r>
              <a:rPr lang="en-US" sz="4800" dirty="0" err="1" smtClean="0">
                <a:latin typeface="Century Gothic"/>
                <a:cs typeface="Century Gothic"/>
              </a:rPr>
              <a:t>allons</a:t>
            </a:r>
            <a:r>
              <a:rPr lang="en-US" sz="4800" dirty="0" smtClean="0">
                <a:latin typeface="Century Gothic"/>
                <a:cs typeface="Century Gothic"/>
              </a:rPr>
              <a:t> reviser</a:t>
            </a:r>
            <a:br>
              <a:rPr lang="en-US" sz="4800" dirty="0" smtClean="0">
                <a:latin typeface="Century Gothic"/>
                <a:cs typeface="Century Gothic"/>
              </a:rPr>
            </a:br>
            <a:r>
              <a:rPr lang="en-US" sz="4800" dirty="0" smtClean="0">
                <a:latin typeface="Century Gothic"/>
                <a:cs typeface="Century Gothic"/>
              </a:rPr>
              <a:t>On </a:t>
            </a:r>
            <a:r>
              <a:rPr lang="en-US" sz="4800" dirty="0" err="1" smtClean="0">
                <a:latin typeface="Century Gothic"/>
                <a:cs typeface="Century Gothic"/>
              </a:rPr>
              <a:t>va</a:t>
            </a:r>
            <a:r>
              <a:rPr lang="en-US" sz="4800" dirty="0" smtClean="0">
                <a:latin typeface="Century Gothic"/>
                <a:cs typeface="Century Gothic"/>
              </a:rPr>
              <a:t> reviser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A: </a:t>
            </a:r>
            <a:r>
              <a:rPr lang="en-US" b="1" dirty="0" smtClean="0">
                <a:solidFill>
                  <a:srgbClr val="000000"/>
                </a:solidFill>
              </a:rPr>
              <a:t> un </a:t>
            </a:r>
            <a:r>
              <a:rPr lang="en-US" b="1" dirty="0" err="1" smtClean="0">
                <a:solidFill>
                  <a:srgbClr val="000000"/>
                </a:solidFill>
              </a:rPr>
              <a:t>adjectif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953000" y="5029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B: </a:t>
            </a:r>
            <a:r>
              <a:rPr lang="en-US" b="1" dirty="0" smtClean="0">
                <a:solidFill>
                  <a:srgbClr val="000000"/>
                </a:solidFill>
              </a:rPr>
              <a:t> un </a:t>
            </a:r>
            <a:r>
              <a:rPr lang="en-US" b="1" dirty="0" smtClean="0">
                <a:solidFill>
                  <a:srgbClr val="000000"/>
                </a:solidFill>
              </a:rPr>
              <a:t>nom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696075" y="4357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500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543800" y="39624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21" name="AutoShape 37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708025" y="914400"/>
            <a:ext cx="518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latin typeface="Century Gothic"/>
                <a:cs typeface="Century Gothic"/>
              </a:rPr>
              <a:t>Être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6000" dirty="0" err="1" smtClean="0">
                <a:latin typeface="Century Gothic"/>
                <a:cs typeface="Century Gothic"/>
              </a:rPr>
              <a:t>est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6000" dirty="0" smtClean="0">
                <a:latin typeface="Century Gothic"/>
                <a:cs typeface="Century Gothic"/>
              </a:rPr>
              <a:t>…</a:t>
            </a:r>
            <a:endParaRPr lang="en-US" sz="6000" dirty="0">
              <a:latin typeface="Century Gothic"/>
              <a:cs typeface="Century Gothic"/>
            </a:endParaRPr>
          </a:p>
        </p:txBody>
      </p:sp>
      <p:pic>
        <p:nvPicPr>
          <p:cNvPr id="16428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rgbClr val="C6DB6C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pitchFamily="48" charset="0"/>
            </a:endParaRPr>
          </a:p>
        </p:txBody>
      </p:sp>
      <p:pic>
        <p:nvPicPr>
          <p:cNvPr id="16430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533400" y="6096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C: </a:t>
            </a:r>
            <a:r>
              <a:rPr lang="en-US" b="1" dirty="0" smtClean="0">
                <a:solidFill>
                  <a:srgbClr val="000000"/>
                </a:solidFill>
              </a:rPr>
              <a:t> un </a:t>
            </a:r>
            <a:r>
              <a:rPr lang="en-US" b="1" dirty="0" err="1" smtClean="0">
                <a:solidFill>
                  <a:srgbClr val="000000"/>
                </a:solidFill>
              </a:rPr>
              <a:t>chiffre</a:t>
            </a:r>
            <a:r>
              <a:rPr lang="en-US" b="1" dirty="0" smtClean="0">
                <a:solidFill>
                  <a:srgbClr val="000000"/>
                </a:solidFill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</a:rPr>
              <a:t>num</a:t>
            </a:r>
            <a:r>
              <a:rPr lang="en-US" b="1" dirty="0" err="1" smtClean="0">
                <a:solidFill>
                  <a:srgbClr val="000000"/>
                </a:solidFill>
              </a:rPr>
              <a:t>é</a:t>
            </a:r>
            <a:r>
              <a:rPr lang="en-US" b="1" dirty="0" err="1" smtClean="0">
                <a:solidFill>
                  <a:srgbClr val="000000"/>
                </a:solidFill>
              </a:rPr>
              <a:t>ro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953000" y="60960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D: </a:t>
            </a:r>
            <a:r>
              <a:rPr lang="en-US" b="1" dirty="0" smtClean="0">
                <a:solidFill>
                  <a:srgbClr val="000000"/>
                </a:solidFill>
              </a:rPr>
              <a:t> un </a:t>
            </a:r>
            <a:r>
              <a:rPr lang="en-US" b="1" dirty="0" err="1" smtClean="0">
                <a:solidFill>
                  <a:srgbClr val="000000"/>
                </a:solidFill>
              </a:rPr>
              <a:t>verbe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28"/>
                </p:tgtEl>
              </p:cMediaNode>
            </p:audio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0"/>
                </p:tgtEl>
              </p:cMediaNode>
            </p:audio>
          </p:childTnLst>
        </p:cTn>
      </p:par>
    </p:tnLst>
    <p:bldLst>
      <p:bldP spid="16397" grpId="0" autoUpdateAnimBg="0"/>
      <p:bldP spid="16398" grpId="0" autoUpdateAnimBg="0"/>
      <p:bldP spid="16427" grpId="0" autoUpdateAnimBg="0"/>
      <p:bldP spid="16429" grpId="0" animBg="1"/>
      <p:bldP spid="16431" grpId="0" autoUpdateAnimBg="0"/>
      <p:bldP spid="164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62000" y="5117068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00"/>
                </a:solidFill>
              </a:rPr>
              <a:t>A: 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Regarder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/Faire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33400" y="6096000"/>
            <a:ext cx="334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00"/>
                </a:solidFill>
              </a:rPr>
              <a:t>C: 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/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Écouter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/Lire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953000" y="6096000"/>
            <a:ext cx="2971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00"/>
                </a:solidFill>
              </a:rPr>
              <a:t>D: 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Organizer/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É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tudier</a:t>
            </a:r>
            <a:endParaRPr lang="en-US" b="1" dirty="0" smtClean="0">
              <a:solidFill>
                <a:schemeClr val="bg1"/>
              </a:solidFill>
              <a:latin typeface="Century Gothic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chemeClr val="accent3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696075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500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100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61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62" name="AutoShape 38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304800" y="1447800"/>
            <a:ext cx="5715000" cy="9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3600" dirty="0" err="1" smtClean="0">
                <a:latin typeface="Century Gothic"/>
                <a:cs typeface="Century Gothic"/>
              </a:rPr>
              <a:t>Qu’est</a:t>
            </a:r>
            <a:r>
              <a:rPr lang="en-US" sz="3600" dirty="0" smtClean="0">
                <a:latin typeface="Century Gothic"/>
                <a:cs typeface="Century Gothic"/>
              </a:rPr>
              <a:t> –</a:t>
            </a:r>
            <a:r>
              <a:rPr lang="en-US" sz="3600" dirty="0" err="1" smtClean="0">
                <a:latin typeface="Century Gothic"/>
                <a:cs typeface="Century Gothic"/>
              </a:rPr>
              <a:t>ce</a:t>
            </a:r>
            <a:r>
              <a:rPr lang="en-US" sz="3600" dirty="0" smtClean="0">
                <a:latin typeface="Century Gothic"/>
                <a:cs typeface="Century Gothic"/>
              </a:rPr>
              <a:t> </a:t>
            </a:r>
            <a:r>
              <a:rPr lang="en-US" sz="3600" dirty="0" err="1" smtClean="0">
                <a:latin typeface="Century Gothic"/>
                <a:cs typeface="Century Gothic"/>
              </a:rPr>
              <a:t>que</a:t>
            </a:r>
            <a:r>
              <a:rPr lang="en-US" sz="3600" dirty="0" smtClean="0">
                <a:latin typeface="Century Gothic"/>
                <a:cs typeface="Century Gothic"/>
              </a:rPr>
              <a:t> </a:t>
            </a:r>
            <a:r>
              <a:rPr lang="en-US" sz="3600" dirty="0" err="1" smtClean="0">
                <a:latin typeface="Century Gothic"/>
                <a:cs typeface="Century Gothic"/>
              </a:rPr>
              <a:t>c’est</a:t>
            </a:r>
            <a:r>
              <a:rPr lang="en-US" sz="3600" dirty="0" smtClean="0">
                <a:latin typeface="Century Gothic"/>
                <a:cs typeface="Century Gothic"/>
              </a:rPr>
              <a:t> </a:t>
            </a:r>
            <a:r>
              <a:rPr lang="en-US" sz="3600" dirty="0" err="1" smtClean="0">
                <a:latin typeface="Century Gothic"/>
                <a:cs typeface="Century Gothic"/>
              </a:rPr>
              <a:t>Conjuguer</a:t>
            </a:r>
            <a:r>
              <a:rPr lang="en-US" sz="3600" dirty="0">
                <a:latin typeface="Century Gothic"/>
                <a:cs typeface="Century Gothic"/>
              </a:rPr>
              <a:t>? </a:t>
            </a:r>
          </a:p>
        </p:txBody>
      </p:sp>
      <p:pic>
        <p:nvPicPr>
          <p:cNvPr id="26669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26670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26671" name="AutoShape 47"/>
          <p:cNvSpPr>
            <a:spLocks noChangeArrowheads="1"/>
          </p:cNvSpPr>
          <p:nvPr/>
        </p:nvSpPr>
        <p:spPr bwMode="auto">
          <a:xfrm>
            <a:off x="4627563" y="4784725"/>
            <a:ext cx="4267200" cy="914400"/>
          </a:xfrm>
          <a:prstGeom prst="flowChartPreparation">
            <a:avLst/>
          </a:prstGeom>
          <a:solidFill>
            <a:schemeClr val="accent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5181600" y="50292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Century Gothic"/>
              </a:rPr>
              <a:t>B: </a:t>
            </a:r>
            <a:r>
              <a:rPr lang="en-US" b="1" dirty="0" smtClean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Combiner/Transformer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66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9"/>
                </p:tgtEl>
              </p:cMediaNode>
            </p:audio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70"/>
                </p:tgtEl>
              </p:cMediaNode>
            </p:audio>
          </p:childTnLst>
        </p:cTn>
      </p:par>
    </p:tnLst>
    <p:bldLst>
      <p:bldP spid="26637" grpId="0" autoUpdateAnimBg="0"/>
      <p:bldP spid="26638" grpId="0" autoUpdateAnimBg="0"/>
      <p:bldP spid="26639" grpId="0" autoUpdateAnimBg="0"/>
      <p:bldP spid="26668" grpId="0" autoUpdateAnimBg="0"/>
      <p:bldP spid="26671" grpId="0" animBg="1"/>
      <p:bldP spid="266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rgbClr val="66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696075" y="37163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500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300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200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100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61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685800" y="742652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Nous </a:t>
            </a:r>
            <a:r>
              <a:rPr lang="en-US" sz="4000" dirty="0" err="1" smtClean="0">
                <a:latin typeface="Century Gothic"/>
                <a:cs typeface="Century Gothic"/>
              </a:rPr>
              <a:t>utilisons</a:t>
            </a:r>
            <a:r>
              <a:rPr lang="en-US" sz="4000" dirty="0">
                <a:latin typeface="Century Gothic"/>
                <a:cs typeface="Century Gothic"/>
              </a:rPr>
              <a:t> </a:t>
            </a:r>
            <a:r>
              <a:rPr lang="en-US" sz="4000" dirty="0" err="1">
                <a:latin typeface="Century Gothic"/>
                <a:cs typeface="Century Gothic"/>
              </a:rPr>
              <a:t>Être</a:t>
            </a:r>
            <a:r>
              <a:rPr lang="en-US" sz="4000" dirty="0">
                <a:latin typeface="Century Gothic"/>
                <a:cs typeface="Century Gothic"/>
              </a:rPr>
              <a:t> </a:t>
            </a:r>
            <a:r>
              <a:rPr lang="en-US" sz="4000" dirty="0" smtClean="0">
                <a:latin typeface="Century Gothic"/>
                <a:cs typeface="Century Gothic"/>
              </a:rPr>
              <a:t>pour </a:t>
            </a:r>
            <a:r>
              <a:rPr lang="en-US" sz="4000" dirty="0">
                <a:latin typeface="Century Gothic"/>
                <a:cs typeface="Century Gothic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rgbClr val="B8FF12"/>
              </a:solidFill>
              <a:latin typeface="Times New Roman" pitchFamily="48" charset="0"/>
            </a:endParaRPr>
          </a:p>
        </p:txBody>
      </p:sp>
      <p:pic>
        <p:nvPicPr>
          <p:cNvPr id="33868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33869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33870" name="AutoShape 78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AutoShape 82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AutoShape 83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AutoShape 8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953000" y="6096000"/>
            <a:ext cx="2971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L’identification</a:t>
            </a:r>
            <a:endParaRPr lang="en-US" b="1" dirty="0">
              <a:solidFill>
                <a:schemeClr val="bg1"/>
              </a:solidFill>
              <a:latin typeface="Century Gothic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953000" y="5029200"/>
            <a:ext cx="3581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B: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/>
              </a:rPr>
              <a:t>La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profession/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L’occupation</a:t>
            </a:r>
            <a:endParaRPr lang="en-US" dirty="0">
              <a:solidFill>
                <a:schemeClr val="bg1"/>
              </a:solidFill>
              <a:latin typeface="Century Gothic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6096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Les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caract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éristiques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/>
              </a:rPr>
              <a:t>La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nationalit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</a:rPr>
              <a:t>é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2000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4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4000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3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8"/>
                </p:tgtEl>
              </p:cMediaNode>
            </p:audio>
            <p:audio>
              <p:cMediaNode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9"/>
                </p:tgtEl>
              </p:cMediaNode>
            </p:audio>
          </p:childTnLst>
        </p:cTn>
      </p:par>
    </p:tnLst>
    <p:bldLst>
      <p:bldP spid="33867" grpId="0" autoUpdateAnimBg="0"/>
      <p:bldP spid="33870" grpId="0" animBg="1"/>
      <p:bldP spid="33874" grpId="0" animBg="1"/>
      <p:bldP spid="33875" grpId="0" animBg="1"/>
      <p:bldP spid="33876" grpId="0" animBg="1"/>
      <p:bldP spid="33808" grpId="0" autoUpdateAnimBg="0"/>
      <p:bldP spid="33807" grpId="0" autoUpdateAnimBg="0"/>
      <p:bldP spid="33806" grpId="0" autoUpdateAnimBg="0"/>
      <p:bldP spid="3380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rgbClr val="66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696075" y="34115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500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300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200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100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61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685800" y="742652"/>
            <a:ext cx="5181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Je</a:t>
            </a:r>
            <a:r>
              <a:rPr lang="en-US" sz="4000" dirty="0" smtClean="0">
                <a:latin typeface="Century Gothic"/>
                <a:cs typeface="Century Gothic"/>
              </a:rPr>
              <a:t> </a:t>
            </a:r>
            <a:r>
              <a:rPr lang="en-US" sz="4000" dirty="0" smtClean="0">
                <a:latin typeface="Century Gothic"/>
                <a:cs typeface="Century Gothic"/>
              </a:rPr>
              <a:t>______ </a:t>
            </a:r>
            <a:r>
              <a:rPr lang="en-US" sz="4000" dirty="0" smtClean="0">
                <a:latin typeface="Century Gothic"/>
                <a:cs typeface="Century Gothic"/>
              </a:rPr>
              <a:t>grand(</a:t>
            </a:r>
            <a:r>
              <a:rPr lang="en-US" sz="4000" dirty="0">
                <a:latin typeface="Century Gothic"/>
                <a:cs typeface="Century Gothic"/>
              </a:rPr>
              <a:t>e</a:t>
            </a:r>
            <a:r>
              <a:rPr lang="en-US" sz="4000" dirty="0" smtClean="0">
                <a:latin typeface="Century Gothic"/>
                <a:cs typeface="Century Gothic"/>
              </a:rPr>
              <a:t>).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entury Gothic"/>
                <a:cs typeface="Century Gothic"/>
              </a:rPr>
              <a:t>(I am tall.)</a:t>
            </a:r>
            <a:endParaRPr lang="en-US" sz="4000" b="1" dirty="0" smtClean="0">
              <a:latin typeface="Century Gothic"/>
              <a:cs typeface="Century Gothic"/>
            </a:endParaRP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rgbClr val="B8FF12"/>
              </a:solidFill>
              <a:latin typeface="Times New Roman" pitchFamily="48" charset="0"/>
            </a:endParaRPr>
          </a:p>
        </p:txBody>
      </p:sp>
      <p:pic>
        <p:nvPicPr>
          <p:cNvPr id="33868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33869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33876" name="AutoShape 8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953000" y="60960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sont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953000" y="5029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B: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sommes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6096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dirty="0" smtClean="0">
                <a:solidFill>
                  <a:srgbClr val="000000"/>
                </a:solidFill>
              </a:rPr>
              <a:t>:  </a:t>
            </a:r>
            <a:r>
              <a:rPr lang="en-US" b="1" dirty="0" err="1" smtClean="0">
                <a:solidFill>
                  <a:srgbClr val="000000"/>
                </a:solidFill>
              </a:rPr>
              <a:t>es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suis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2000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4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4000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3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8"/>
                </p:tgtEl>
              </p:cMediaNode>
            </p:audio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9"/>
                </p:tgtEl>
              </p:cMediaNode>
            </p:audio>
          </p:childTnLst>
        </p:cTn>
      </p:par>
    </p:tnLst>
    <p:bldLst>
      <p:bldP spid="33867" grpId="0" autoUpdateAnimBg="0"/>
      <p:bldP spid="33876" grpId="0" animBg="1"/>
      <p:bldP spid="33808" grpId="0" autoUpdateAnimBg="0"/>
      <p:bldP spid="33807" grpId="0" autoUpdateAnimBg="0"/>
      <p:bldP spid="33806" grpId="0" autoUpdateAnimBg="0"/>
      <p:bldP spid="338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057400"/>
            <a:ext cx="4648200" cy="23923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Century Gothic"/>
                <a:cs typeface="Century Gothic"/>
              </a:rPr>
              <a:t>Qu’est-ce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6000" dirty="0" err="1" smtClean="0">
                <a:latin typeface="Century Gothic"/>
                <a:cs typeface="Century Gothic"/>
              </a:rPr>
              <a:t>que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6000" dirty="0" err="1" smtClean="0">
                <a:latin typeface="Century Gothic"/>
                <a:cs typeface="Century Gothic"/>
              </a:rPr>
              <a:t>c’est</a:t>
            </a:r>
            <a:r>
              <a:rPr lang="en-US" sz="6000" dirty="0">
                <a:latin typeface="Century Gothic"/>
                <a:cs typeface="Century Gothic"/>
              </a:rPr>
              <a:t> </a:t>
            </a:r>
            <a:r>
              <a:rPr lang="en-US" sz="6000" dirty="0" err="1" smtClean="0">
                <a:latin typeface="Century Gothic"/>
                <a:cs typeface="Century Gothic"/>
              </a:rPr>
              <a:t>Être</a:t>
            </a:r>
            <a:r>
              <a:rPr lang="en-US" sz="6000" dirty="0" smtClean="0">
                <a:latin typeface="Century Gothic"/>
                <a:cs typeface="Century Gothic"/>
              </a:rPr>
              <a:t>? </a:t>
            </a:r>
            <a:endParaRPr lang="en-US" sz="6000" dirty="0">
              <a:latin typeface="Century Gothic"/>
              <a:cs typeface="Century Gothic"/>
            </a:endParaRPr>
          </a:p>
        </p:txBody>
      </p:sp>
      <p:pic>
        <p:nvPicPr>
          <p:cNvPr id="4" name="Picture 3" descr="question-m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40386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rgbClr val="66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696075" y="31067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1000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500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300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200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100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61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685800" y="742652"/>
            <a:ext cx="518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dirty="0" smtClean="0">
                <a:latin typeface="Century Gothic"/>
                <a:cs typeface="Century Gothic"/>
              </a:rPr>
              <a:t>Madame </a:t>
            </a:r>
            <a:r>
              <a:rPr lang="es-ES_tradnl" sz="4000" dirty="0" err="1" smtClean="0">
                <a:latin typeface="Century Gothic"/>
                <a:cs typeface="Century Gothic"/>
              </a:rPr>
              <a:t>Doyle</a:t>
            </a:r>
            <a:r>
              <a:rPr lang="es-ES_tradnl" sz="4000" dirty="0" smtClean="0">
                <a:latin typeface="Century Gothic"/>
                <a:cs typeface="Century Gothic"/>
              </a:rPr>
              <a:t> ______ </a:t>
            </a:r>
            <a:r>
              <a:rPr lang="es-ES_tradnl" sz="4000" dirty="0" err="1" smtClean="0">
                <a:latin typeface="Century Gothic"/>
                <a:cs typeface="Century Gothic"/>
              </a:rPr>
              <a:t>petite</a:t>
            </a:r>
            <a:r>
              <a:rPr lang="es-ES_tradnl" sz="4000" dirty="0" smtClean="0">
                <a:latin typeface="Century Gothic"/>
                <a:cs typeface="Century Gothic"/>
              </a:rPr>
              <a:t>.</a:t>
            </a:r>
            <a:endParaRPr lang="es-ES_tradnl" sz="4000" dirty="0" smtClean="0">
              <a:latin typeface="Century Gothic"/>
              <a:cs typeface="Century Gothic"/>
            </a:endParaRP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rgbClr val="B8FF12"/>
              </a:solidFill>
              <a:latin typeface="Times New Roman" pitchFamily="48" charset="0"/>
            </a:endParaRPr>
          </a:p>
        </p:txBody>
      </p:sp>
      <p:pic>
        <p:nvPicPr>
          <p:cNvPr id="33868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33869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33874" name="AutoShape 82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953000" y="60960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953000" y="5029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B: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suis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6096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est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C66"/>
                </a:solidFill>
                <a:latin typeface="Arial" pitchFamily="48" charset="0"/>
              </a:rPr>
              <a:t>6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66"/>
                </a:solidFill>
                <a:latin typeface="Arial" pitchFamily="48" charset="0"/>
              </a:rPr>
              <a:t>2000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4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4000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3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8"/>
                </p:tgtEl>
              </p:cMediaNode>
            </p:audio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9"/>
                </p:tgtEl>
              </p:cMediaNode>
            </p:audio>
          </p:childTnLst>
        </p:cTn>
      </p:par>
    </p:tnLst>
    <p:bldLst>
      <p:bldP spid="33867" grpId="0" autoUpdateAnimBg="0"/>
      <p:bldP spid="33874" grpId="0" animBg="1"/>
      <p:bldP spid="33808" grpId="0" autoUpdateAnimBg="0"/>
      <p:bldP spid="33807" grpId="0" autoUpdateAnimBg="0"/>
      <p:bldP spid="33806" grpId="0" autoUpdateAnimBg="0"/>
      <p:bldP spid="3380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rgbClr val="66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696075" y="2819400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1000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500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300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200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100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61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685800" y="742652"/>
            <a:ext cx="518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______ </a:t>
            </a:r>
            <a:r>
              <a:rPr lang="en-US" sz="4000" dirty="0" err="1" smtClean="0">
                <a:latin typeface="Century Gothic"/>
                <a:cs typeface="Century Gothic"/>
              </a:rPr>
              <a:t>sommes</a:t>
            </a:r>
            <a:r>
              <a:rPr lang="en-US" sz="4000" dirty="0" smtClean="0">
                <a:latin typeface="Century Gothic"/>
                <a:cs typeface="Century Gothic"/>
              </a:rPr>
              <a:t> beaux. 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rgbClr val="B8FF12"/>
              </a:solidFill>
              <a:latin typeface="Times New Roman" pitchFamily="48" charset="0"/>
            </a:endParaRPr>
          </a:p>
        </p:txBody>
      </p:sp>
      <p:pic>
        <p:nvPicPr>
          <p:cNvPr id="33868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33869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33876" name="AutoShape 8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953000" y="60960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Ils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953000" y="5029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B: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Isaiah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6096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Je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Nous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C66"/>
                </a:solidFill>
                <a:latin typeface="Arial" pitchFamily="48" charset="0"/>
              </a:rPr>
              <a:t>6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66"/>
                </a:solidFill>
                <a:latin typeface="Arial" pitchFamily="48" charset="0"/>
              </a:rPr>
              <a:t>2000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4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4000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3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8"/>
                </p:tgtEl>
              </p:cMediaNode>
            </p:audio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9"/>
                </p:tgtEl>
              </p:cMediaNode>
            </p:audio>
          </p:childTnLst>
        </p:cTn>
      </p:par>
    </p:tnLst>
    <p:bldLst>
      <p:bldP spid="33867" grpId="0" autoUpdateAnimBg="0"/>
      <p:bldP spid="33876" grpId="0" animBg="1"/>
      <p:bldP spid="33808" grpId="0" autoUpdateAnimBg="0"/>
      <p:bldP spid="33807" grpId="0" autoUpdateAnimBg="0"/>
      <p:bldP spid="33806" grpId="0" autoUpdateAnimBg="0"/>
      <p:bldP spid="338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50:50</a:t>
            </a:r>
            <a:endParaRPr lang="en-US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solidFill>
            <a:srgbClr val="66FFFF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696075" y="24971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4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3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2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1</a:t>
            </a:r>
            <a:endParaRPr lang="en-US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1000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500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300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200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</a:rPr>
              <a:t>100</a:t>
            </a:r>
            <a:endParaRPr lang="en-US" dirty="0">
              <a:solidFill>
                <a:srgbClr val="FFCC00"/>
              </a:solidFill>
              <a:latin typeface="Times New Roman" pitchFamily="48" charset="0"/>
            </a:endParaRPr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61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685800" y="742652"/>
            <a:ext cx="518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Century Gothic"/>
                <a:cs typeface="Century Gothic"/>
              </a:rPr>
              <a:t>Shayna</a:t>
            </a:r>
            <a:r>
              <a:rPr lang="en-US" sz="4000" dirty="0" smtClean="0">
                <a:latin typeface="Century Gothic"/>
                <a:cs typeface="Century Gothic"/>
              </a:rPr>
              <a:t> </a:t>
            </a:r>
            <a:r>
              <a:rPr lang="en-US" sz="4000" dirty="0" smtClean="0">
                <a:latin typeface="Century Gothic"/>
                <a:cs typeface="Century Gothic"/>
              </a:rPr>
              <a:t>y </a:t>
            </a:r>
            <a:r>
              <a:rPr lang="en-US" sz="4000" dirty="0" smtClean="0">
                <a:latin typeface="Century Gothic"/>
                <a:cs typeface="Century Gothic"/>
              </a:rPr>
              <a:t>Elisha </a:t>
            </a:r>
            <a:r>
              <a:rPr lang="en-US" sz="4000" dirty="0" smtClean="0">
                <a:latin typeface="Century Gothic"/>
                <a:cs typeface="Century Gothic"/>
              </a:rPr>
              <a:t>______ </a:t>
            </a:r>
            <a:r>
              <a:rPr lang="en-US" sz="4000" dirty="0" err="1" smtClean="0">
                <a:latin typeface="Century Gothic"/>
                <a:cs typeface="Century Gothic"/>
              </a:rPr>
              <a:t>gentilles</a:t>
            </a:r>
            <a:r>
              <a:rPr lang="en-US" sz="4000" dirty="0" smtClean="0">
                <a:latin typeface="Century Gothic"/>
                <a:cs typeface="Century Gothic"/>
              </a:rPr>
              <a:t>.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rgbClr val="B8FF12"/>
              </a:solidFill>
              <a:latin typeface="Times New Roman" pitchFamily="48" charset="0"/>
            </a:endParaRPr>
          </a:p>
        </p:txBody>
      </p:sp>
      <p:pic>
        <p:nvPicPr>
          <p:cNvPr id="33868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33869" name="Microsoft Office 2004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33874" name="AutoShape 82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CCFF66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953000" y="60960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D: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</a:t>
            </a:r>
            <a:r>
              <a:rPr lang="en-US" b="1" dirty="0" err="1" smtClean="0">
                <a:solidFill>
                  <a:srgbClr val="000000"/>
                </a:solidFill>
              </a:rPr>
              <a:t>êtes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041399" y="5073134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B: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6096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C: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sont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50292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A: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sommes</a:t>
            </a:r>
            <a:endParaRPr lang="en-US" dirty="0">
              <a:solidFill>
                <a:srgbClr val="000000"/>
              </a:solidFill>
              <a:latin typeface="Times New Roman" pitchFamily="4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48" charset="0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66"/>
                </a:solidFill>
                <a:latin typeface="Arial" pitchFamily="48" charset="0"/>
              </a:rPr>
              <a:t>2000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4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48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CC00"/>
                </a:solidFill>
                <a:latin typeface="Arial" pitchFamily="48" charset="0"/>
              </a:rPr>
              <a:t>4000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3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8"/>
                </p:tgtEl>
              </p:cMediaNode>
            </p:audio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69"/>
                </p:tgtEl>
              </p:cMediaNode>
            </p:audio>
          </p:childTnLst>
        </p:cTn>
      </p:par>
    </p:tnLst>
    <p:bldLst>
      <p:bldP spid="33867" grpId="0" autoUpdateAnimBg="0"/>
      <p:bldP spid="33874" grpId="0" animBg="1"/>
      <p:bldP spid="33808" grpId="0" autoUpdateAnimBg="0"/>
      <p:bldP spid="33807" grpId="0" autoUpdateAnimBg="0"/>
      <p:bldP spid="33806" grpId="0" autoUpdateAnimBg="0"/>
      <p:bldP spid="3380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/>
                <a:cs typeface="Century Gothic"/>
              </a:rPr>
              <a:t>Una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competencia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6" name="Picture 5" descr="tortuga_y_liebre_or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833554"/>
            <a:ext cx="7346950" cy="42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3200"/>
            <a:ext cx="5105400" cy="1143000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  <p:pic>
        <p:nvPicPr>
          <p:cNvPr id="4" name="Picture 3" descr="question-m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85800"/>
            <a:ext cx="40386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kespe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457200"/>
            <a:ext cx="4063602" cy="6048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998" y="1844824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entury Gothic"/>
                <a:cs typeface="Century Gothic"/>
              </a:rPr>
              <a:t>&lt;&lt;</a:t>
            </a:r>
            <a:r>
              <a:rPr lang="en-US" sz="5000" dirty="0" err="1" smtClean="0">
                <a:latin typeface="Century Gothic"/>
                <a:cs typeface="Century Gothic"/>
              </a:rPr>
              <a:t>Être</a:t>
            </a:r>
            <a:r>
              <a:rPr lang="en-US" sz="5000" dirty="0" smtClean="0">
                <a:latin typeface="Century Gothic"/>
                <a:cs typeface="Century Gothic"/>
              </a:rPr>
              <a:t>, </a:t>
            </a:r>
            <a:r>
              <a:rPr lang="en-US" sz="5000" dirty="0" err="1" smtClean="0">
                <a:latin typeface="Century Gothic"/>
                <a:cs typeface="Century Gothic"/>
              </a:rPr>
              <a:t>ou</a:t>
            </a:r>
            <a:r>
              <a:rPr lang="en-US" sz="5000" dirty="0" smtClean="0">
                <a:latin typeface="Century Gothic"/>
                <a:cs typeface="Century Gothic"/>
              </a:rPr>
              <a:t> ne pas </a:t>
            </a:r>
            <a:r>
              <a:rPr lang="en-US" sz="5000" dirty="0" err="1" smtClean="0">
                <a:latin typeface="Century Gothic"/>
                <a:cs typeface="Century Gothic"/>
              </a:rPr>
              <a:t>être</a:t>
            </a:r>
            <a:r>
              <a:rPr lang="en-US" sz="5000" dirty="0" smtClean="0">
                <a:latin typeface="Century Gothic"/>
                <a:cs typeface="Century Gothic"/>
              </a:rPr>
              <a:t>, </a:t>
            </a:r>
          </a:p>
          <a:p>
            <a:r>
              <a:rPr lang="en-US" sz="5000" dirty="0" err="1" smtClean="0">
                <a:latin typeface="Century Gothic"/>
                <a:cs typeface="Century Gothic"/>
              </a:rPr>
              <a:t>telle</a:t>
            </a:r>
            <a:r>
              <a:rPr lang="en-US" sz="5000" dirty="0" smtClean="0">
                <a:latin typeface="Century Gothic"/>
                <a:cs typeface="Century Gothic"/>
              </a:rPr>
              <a:t> </a:t>
            </a:r>
            <a:r>
              <a:rPr lang="en-US" sz="5000" dirty="0" err="1" smtClean="0">
                <a:latin typeface="Century Gothic"/>
                <a:cs typeface="Century Gothic"/>
              </a:rPr>
              <a:t>est</a:t>
            </a:r>
            <a:r>
              <a:rPr lang="en-US" sz="5000" dirty="0" smtClean="0">
                <a:latin typeface="Century Gothic"/>
                <a:cs typeface="Century Gothic"/>
              </a:rPr>
              <a:t> la question&gt;&gt;</a:t>
            </a:r>
            <a:endParaRPr lang="en-US" sz="5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Century Gothic"/>
                <a:cs typeface="Century Gothic"/>
              </a:rPr>
              <a:t>Être</a:t>
            </a:r>
            <a:r>
              <a:rPr lang="en-US" sz="9600" dirty="0" smtClean="0">
                <a:latin typeface="Century Gothic"/>
                <a:cs typeface="Century Gothic"/>
              </a:rPr>
              <a:t> = to be </a:t>
            </a:r>
            <a:endParaRPr lang="en-US" sz="9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3200"/>
            <a:ext cx="5105400" cy="2918048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Handwriting - Dakota"/>
                <a:cs typeface="Century Gothic"/>
              </a:rPr>
              <a:t/>
            </a:r>
            <a:br>
              <a:rPr lang="en-US" sz="7000" dirty="0" smtClean="0">
                <a:latin typeface="Handwriting - Dakota"/>
                <a:cs typeface="Century Gothic"/>
              </a:rPr>
            </a:br>
            <a:r>
              <a:rPr lang="en-US" sz="6000" dirty="0">
                <a:latin typeface="Century Gothic"/>
                <a:cs typeface="Century Gothic"/>
              </a:rPr>
              <a:t>¿</a:t>
            </a:r>
            <a:r>
              <a:rPr lang="en-US" sz="6000" dirty="0" err="1">
                <a:latin typeface="Century Gothic"/>
                <a:cs typeface="Century Gothic"/>
              </a:rPr>
              <a:t>Qué</a:t>
            </a:r>
            <a:r>
              <a:rPr lang="en-US" sz="6000" dirty="0">
                <a:latin typeface="Century Gothic"/>
                <a:cs typeface="Century Gothic"/>
              </a:rPr>
              <a:t> </a:t>
            </a:r>
            <a:r>
              <a:rPr lang="en-US" sz="6000" dirty="0" err="1" smtClean="0">
                <a:latin typeface="Century Gothic"/>
                <a:cs typeface="Century Gothic"/>
              </a:rPr>
              <a:t>es</a:t>
            </a:r>
            <a:r>
              <a:rPr lang="en-US" sz="6000" dirty="0">
                <a:latin typeface="Century Gothic"/>
                <a:cs typeface="Century Gothic"/>
              </a:rPr>
              <a:t/>
            </a:r>
            <a:br>
              <a:rPr lang="en-US" sz="6000" dirty="0">
                <a:latin typeface="Century Gothic"/>
                <a:cs typeface="Century Gothic"/>
              </a:rPr>
            </a:br>
            <a:r>
              <a:rPr lang="en-US" sz="6000" dirty="0" err="1" smtClean="0">
                <a:latin typeface="Century Gothic"/>
                <a:cs typeface="Century Gothic"/>
              </a:rPr>
              <a:t>Conjugar</a:t>
            </a:r>
            <a:r>
              <a:rPr lang="en-US" sz="6000" dirty="0" smtClean="0">
                <a:latin typeface="Century Gothic"/>
                <a:cs typeface="Century Gothic"/>
              </a:rPr>
              <a:t>? </a:t>
            </a:r>
            <a:endParaRPr lang="en-US" sz="6000" dirty="0">
              <a:latin typeface="Century Gothic"/>
              <a:cs typeface="Century Gothic"/>
            </a:endParaRPr>
          </a:p>
        </p:txBody>
      </p:sp>
      <p:pic>
        <p:nvPicPr>
          <p:cNvPr id="4" name="Picture 3" descr="question-m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40386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Century Gothic"/>
                <a:cs typeface="Century Gothic"/>
              </a:rPr>
              <a:t>Conjuguer</a:t>
            </a:r>
            <a:r>
              <a:rPr lang="en-US" dirty="0" smtClean="0">
                <a:latin typeface="Century Gothic"/>
                <a:cs typeface="Century Gothic"/>
              </a:rPr>
              <a:t> = Transformer, Changer, Combiner, </a:t>
            </a:r>
            <a:r>
              <a:rPr lang="en-US" dirty="0" err="1" smtClean="0">
                <a:latin typeface="Century Gothic"/>
                <a:cs typeface="Century Gothic"/>
              </a:rPr>
              <a:t>Relier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bumbleb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797" y="1676400"/>
            <a:ext cx="2378203" cy="3200400"/>
          </a:xfrm>
          <a:prstGeom prst="rect">
            <a:avLst/>
          </a:prstGeom>
        </p:spPr>
      </p:pic>
      <p:pic>
        <p:nvPicPr>
          <p:cNvPr id="6" name="Picture 5" descr="bumblebee cama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2438400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44966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entury Gothic"/>
                <a:cs typeface="Century Gothic"/>
              </a:rPr>
              <a:t>Être</a:t>
            </a:r>
            <a:r>
              <a:rPr lang="en-US" sz="3600" dirty="0" smtClean="0">
                <a:latin typeface="Century Gothic"/>
                <a:cs typeface="Century Gothic"/>
              </a:rPr>
              <a:t>/To be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9003" y="5227767"/>
            <a:ext cx="224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I am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We are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11" name="Picture 10" descr="right arr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438400"/>
            <a:ext cx="1727200" cy="129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24600" y="52578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I to be</a:t>
            </a:r>
          </a:p>
          <a:p>
            <a:r>
              <a:rPr lang="en-US" sz="3600" dirty="0" smtClean="0">
                <a:latin typeface="Century Gothic"/>
                <a:cs typeface="Century Gothic"/>
              </a:rPr>
              <a:t>We to be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13" name="Picture 12" descr="500px-RedX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061" y="5130800"/>
            <a:ext cx="17272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entury Gothic"/>
                <a:cs typeface="Century Gothic"/>
              </a:rPr>
              <a:t>Activité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Introductoire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417638"/>
            <a:ext cx="1905000" cy="1066800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</a:t>
            </a:r>
            <a:endParaRPr lang="fr-FR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1905000" cy="10668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sommes</a:t>
            </a:r>
            <a:endParaRPr lang="fr-CA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5181600"/>
            <a:ext cx="1905000" cy="1066800"/>
          </a:xfrm>
          <a:prstGeom prst="rect">
            <a:avLst/>
          </a:prstGeom>
          <a:solidFill>
            <a:srgbClr val="FF6666"/>
          </a:solidFill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est</a:t>
            </a:r>
            <a:endParaRPr lang="fr-CA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181600"/>
            <a:ext cx="1905000" cy="1066800"/>
          </a:xfrm>
          <a:prstGeom prst="rect">
            <a:avLst/>
          </a:prstGeom>
          <a:solidFill>
            <a:srgbClr val="66FFCC"/>
          </a:solidFill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Ils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3810000"/>
            <a:ext cx="1905000" cy="106680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Elle</a:t>
            </a:r>
            <a:endParaRPr lang="fr-FR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2743200"/>
            <a:ext cx="1905000" cy="106680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Nous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114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>
                <a:latin typeface="Century Gothic"/>
                <a:cs typeface="Century Gothic"/>
              </a:rPr>
              <a:t>Être</a:t>
            </a:r>
            <a:endParaRPr lang="en-US" sz="48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44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Je </a:t>
            </a:r>
            <a:r>
              <a:rPr lang="en-US" sz="2400" dirty="0" err="1" smtClean="0">
                <a:latin typeface="Century Gothic"/>
                <a:cs typeface="Century Gothic"/>
              </a:rPr>
              <a:t>suis</a:t>
            </a:r>
            <a:r>
              <a:rPr lang="en-US" sz="2400" dirty="0" smtClean="0">
                <a:latin typeface="Century Gothic"/>
                <a:cs typeface="Century Gothic"/>
              </a:rPr>
              <a:t> (I am)		</a:t>
            </a:r>
          </a:p>
          <a:p>
            <a:pPr>
              <a:buNone/>
            </a:pPr>
            <a:r>
              <a:rPr lang="en-US" sz="2400" dirty="0" err="1" smtClean="0">
                <a:latin typeface="Century Gothic"/>
                <a:cs typeface="Century Gothic"/>
              </a:rPr>
              <a:t>Tu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es</a:t>
            </a:r>
            <a:r>
              <a:rPr lang="en-US" sz="2400" dirty="0" smtClean="0">
                <a:latin typeface="Century Gothic"/>
                <a:cs typeface="Century Gothic"/>
              </a:rPr>
              <a:t> (You are </a:t>
            </a:r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sing.</a:t>
            </a:r>
            <a:r>
              <a:rPr lang="en-US" sz="2400" dirty="0" smtClean="0">
                <a:latin typeface="Century Gothic"/>
                <a:cs typeface="Century Gothic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Il </a:t>
            </a:r>
            <a:r>
              <a:rPr lang="en-US" sz="2400" dirty="0" err="1" smtClean="0">
                <a:latin typeface="Century Gothic"/>
                <a:cs typeface="Century Gothic"/>
              </a:rPr>
              <a:t>est</a:t>
            </a:r>
            <a:r>
              <a:rPr lang="en-US" sz="2400" dirty="0" smtClean="0">
                <a:latin typeface="Century Gothic"/>
                <a:cs typeface="Century Gothic"/>
              </a:rPr>
              <a:t> (He is)</a:t>
            </a: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Elle </a:t>
            </a:r>
            <a:r>
              <a:rPr lang="en-US" sz="2400" dirty="0" err="1" smtClean="0">
                <a:latin typeface="Century Gothic"/>
                <a:cs typeface="Century Gothic"/>
              </a:rPr>
              <a:t>est</a:t>
            </a:r>
            <a:r>
              <a:rPr lang="en-US" sz="2400" dirty="0" smtClean="0">
                <a:latin typeface="Century Gothic"/>
                <a:cs typeface="Century Gothic"/>
              </a:rPr>
              <a:t> (She is)</a:t>
            </a: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On </a:t>
            </a:r>
            <a:r>
              <a:rPr lang="en-US" sz="2400" dirty="0" err="1" smtClean="0">
                <a:latin typeface="Century Gothic"/>
                <a:cs typeface="Century Gothic"/>
              </a:rPr>
              <a:t>est</a:t>
            </a:r>
            <a:r>
              <a:rPr lang="en-US" sz="2400" dirty="0" smtClean="0">
                <a:latin typeface="Century Gothic"/>
                <a:cs typeface="Century Gothic"/>
              </a:rPr>
              <a:t> (It is, one is)</a:t>
            </a:r>
          </a:p>
          <a:p>
            <a:pPr>
              <a:buNone/>
            </a:pPr>
            <a:r>
              <a:rPr lang="en-US" sz="2400" dirty="0" err="1" smtClean="0">
                <a:latin typeface="Century Gothic"/>
                <a:cs typeface="Century Gothic"/>
              </a:rPr>
              <a:t>C’est</a:t>
            </a:r>
            <a:r>
              <a:rPr lang="en-US" sz="2400" dirty="0" smtClean="0">
                <a:latin typeface="Century Gothic"/>
                <a:cs typeface="Century Gothic"/>
              </a:rPr>
              <a:t> (It is)</a:t>
            </a: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	</a:t>
            </a:r>
          </a:p>
          <a:p>
            <a:pPr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1800" y="667084"/>
            <a:ext cx="49530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Nous </a:t>
            </a:r>
            <a:r>
              <a:rPr kumimoji="0" lang="en-US" sz="240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sommes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(We are)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Vous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êtes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(You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are 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plu.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)</a:t>
            </a:r>
            <a:endParaRPr kumimoji="0" lang="en-U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Ils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240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sont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(They are 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Century Gothic"/>
              </a:rPr>
              <a:t>masc.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Elles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240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sont</a:t>
            </a: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(They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 are </a:t>
            </a:r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fem.</a:t>
            </a:r>
            <a:r>
              <a:rPr lang="en-US" sz="2400" dirty="0" smtClean="0">
                <a:latin typeface="Century Gothic"/>
                <a:cs typeface="Century Gothic"/>
              </a:rPr>
              <a:t>)</a:t>
            </a:r>
            <a:endParaRPr kumimoji="0" lang="en-US" sz="24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Century Gothic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2133600"/>
            <a:ext cx="4267200" cy="2590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smtClean="0">
                <a:latin typeface="Century Gothic"/>
                <a:cs typeface="Century Gothic"/>
              </a:rPr>
              <a:t>  </a:t>
            </a:r>
            <a:r>
              <a:rPr lang="en-US" sz="4400" dirty="0" err="1" smtClean="0">
                <a:latin typeface="Century Gothic"/>
                <a:cs typeface="Century Gothic"/>
              </a:rPr>
              <a:t>Pourquoi</a:t>
            </a:r>
            <a:endParaRPr lang="en-US" sz="4400" dirty="0" smtClean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4400" dirty="0" smtClean="0">
                <a:latin typeface="Century Gothic"/>
                <a:cs typeface="Century Gothic"/>
              </a:rPr>
              <a:t>  </a:t>
            </a:r>
            <a:r>
              <a:rPr lang="en-US" sz="4400" dirty="0">
                <a:latin typeface="Century Gothic"/>
                <a:cs typeface="Century Gothic"/>
              </a:rPr>
              <a:t>n</a:t>
            </a:r>
            <a:r>
              <a:rPr lang="en-US" sz="4400" dirty="0" smtClean="0">
                <a:latin typeface="Century Gothic"/>
                <a:cs typeface="Century Gothic"/>
              </a:rPr>
              <a:t>ous </a:t>
            </a:r>
            <a:r>
              <a:rPr lang="en-US" sz="4400" dirty="0" err="1" smtClean="0">
                <a:latin typeface="Century Gothic"/>
                <a:cs typeface="Century Gothic"/>
              </a:rPr>
              <a:t>utilisons</a:t>
            </a:r>
            <a:r>
              <a:rPr lang="en-US" sz="4400" dirty="0" smtClean="0">
                <a:latin typeface="Century Gothic"/>
                <a:cs typeface="Century Gothic"/>
              </a:rPr>
              <a:t> le </a:t>
            </a:r>
            <a:r>
              <a:rPr lang="en-US" sz="4400" dirty="0" err="1" smtClean="0">
                <a:latin typeface="Century Gothic"/>
                <a:cs typeface="Century Gothic"/>
              </a:rPr>
              <a:t>verbe</a:t>
            </a:r>
            <a:r>
              <a:rPr lang="en-US" sz="4400" dirty="0">
                <a:latin typeface="Century Gothic"/>
                <a:cs typeface="Century Gothic"/>
              </a:rPr>
              <a:t> </a:t>
            </a:r>
            <a:r>
              <a:rPr lang="en-US" sz="4400" dirty="0" err="1">
                <a:latin typeface="Century Gothic"/>
                <a:cs typeface="Century Gothic"/>
              </a:rPr>
              <a:t>Être</a:t>
            </a:r>
            <a:r>
              <a:rPr lang="en-US" sz="4400" dirty="0">
                <a:latin typeface="Century Gothic"/>
                <a:cs typeface="Century Gothic"/>
              </a:rPr>
              <a:t> </a:t>
            </a:r>
            <a:r>
              <a:rPr lang="en-US" sz="4400" dirty="0" smtClean="0">
                <a:latin typeface="Century Gothic"/>
                <a:cs typeface="Century Gothic"/>
              </a:rPr>
              <a:t>?</a:t>
            </a:r>
            <a:endParaRPr lang="en-US" sz="4400" dirty="0">
              <a:latin typeface="Century Gothic"/>
              <a:cs typeface="Century Gothic"/>
            </a:endParaRPr>
          </a:p>
        </p:txBody>
      </p:sp>
      <p:pic>
        <p:nvPicPr>
          <p:cNvPr id="4" name="Picture 3" descr="question-m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11200"/>
            <a:ext cx="3670176" cy="502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21101455</TotalTime>
  <Words>365</Words>
  <Application>Microsoft Macintosh PowerPoint</Application>
  <PresentationFormat>On-screen Show (4:3)</PresentationFormat>
  <Paragraphs>193</Paragraphs>
  <Slides>24</Slides>
  <Notes>7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Français 10</vt:lpstr>
      <vt:lpstr>Qu’est-ce que c’est Être? </vt:lpstr>
      <vt:lpstr>PowerPoint Presentation</vt:lpstr>
      <vt:lpstr>Être = to be </vt:lpstr>
      <vt:lpstr> ¿Qué es Conjugar? </vt:lpstr>
      <vt:lpstr>Conjuguer = Transformer, Changer, Combiner, Relier</vt:lpstr>
      <vt:lpstr>Activité Introductoire</vt:lpstr>
      <vt:lpstr>PowerPoint Presentation</vt:lpstr>
      <vt:lpstr>PowerPoint Presentation</vt:lpstr>
      <vt:lpstr>“DOCTOR”</vt:lpstr>
      <vt:lpstr>La profession/L’occupation  Obama est president.  Il est président. </vt:lpstr>
      <vt:lpstr>La nationalité Nous sommes canadiens. Je suis du Canada.</vt:lpstr>
      <vt:lpstr>Les caractéristiques  Shakira est belle et douée.   Elle est belle et douée.</vt:lpstr>
      <vt:lpstr>L’identification Dora est une fille. Ce n’est pas un chat, c’est un chien.</vt:lpstr>
      <vt:lpstr>Nous allons reviser On va reviser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 competencia</vt:lpstr>
      <vt:lpstr> </vt:lpstr>
    </vt:vector>
  </TitlesOfParts>
  <Company>Armour Resources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 Labs</dc:creator>
  <cp:lastModifiedBy>Learning Technologies</cp:lastModifiedBy>
  <cp:revision>123</cp:revision>
  <dcterms:created xsi:type="dcterms:W3CDTF">2012-02-13T04:48:55Z</dcterms:created>
  <dcterms:modified xsi:type="dcterms:W3CDTF">2018-09-18T03:23:59Z</dcterms:modified>
</cp:coreProperties>
</file>